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35"/>
  </p:notesMasterIdLst>
  <p:sldIdLst>
    <p:sldId id="333" r:id="rId2"/>
    <p:sldId id="327" r:id="rId3"/>
    <p:sldId id="332" r:id="rId4"/>
    <p:sldId id="441" r:id="rId5"/>
    <p:sldId id="453" r:id="rId6"/>
    <p:sldId id="478" r:id="rId7"/>
    <p:sldId id="467" r:id="rId8"/>
    <p:sldId id="445" r:id="rId9"/>
    <p:sldId id="458" r:id="rId10"/>
    <p:sldId id="480" r:id="rId11"/>
    <p:sldId id="334" r:id="rId12"/>
    <p:sldId id="442" r:id="rId13"/>
    <p:sldId id="460" r:id="rId14"/>
    <p:sldId id="272" r:id="rId15"/>
    <p:sldId id="481" r:id="rId16"/>
    <p:sldId id="461" r:id="rId17"/>
    <p:sldId id="482" r:id="rId18"/>
    <p:sldId id="479" r:id="rId19"/>
    <p:sldId id="463" r:id="rId20"/>
    <p:sldId id="468" r:id="rId21"/>
    <p:sldId id="464" r:id="rId22"/>
    <p:sldId id="335" r:id="rId23"/>
    <p:sldId id="267" r:id="rId24"/>
    <p:sldId id="469" r:id="rId25"/>
    <p:sldId id="473" r:id="rId26"/>
    <p:sldId id="470" r:id="rId27"/>
    <p:sldId id="471" r:id="rId28"/>
    <p:sldId id="474" r:id="rId29"/>
    <p:sldId id="475" r:id="rId30"/>
    <p:sldId id="269" r:id="rId31"/>
    <p:sldId id="386" r:id="rId32"/>
    <p:sldId id="472" r:id="rId33"/>
    <p:sldId id="477" r:id="rId3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OUVERNEMENT" id="{0B896E98-F45E-4768-8620-EDDF394BE181}">
          <p14:sldIdLst>
            <p14:sldId id="333"/>
            <p14:sldId id="327"/>
            <p14:sldId id="332"/>
            <p14:sldId id="441"/>
            <p14:sldId id="453"/>
            <p14:sldId id="478"/>
            <p14:sldId id="467"/>
            <p14:sldId id="445"/>
            <p14:sldId id="458"/>
            <p14:sldId id="480"/>
            <p14:sldId id="334"/>
            <p14:sldId id="442"/>
            <p14:sldId id="460"/>
            <p14:sldId id="272"/>
            <p14:sldId id="481"/>
            <p14:sldId id="461"/>
            <p14:sldId id="482"/>
            <p14:sldId id="479"/>
            <p14:sldId id="463"/>
            <p14:sldId id="468"/>
            <p14:sldId id="464"/>
            <p14:sldId id="335"/>
            <p14:sldId id="267"/>
            <p14:sldId id="469"/>
            <p14:sldId id="473"/>
            <p14:sldId id="470"/>
            <p14:sldId id="471"/>
            <p14:sldId id="474"/>
            <p14:sldId id="475"/>
            <p14:sldId id="269"/>
            <p14:sldId id="386"/>
            <p14:sldId id="472"/>
            <p14:sldId id="4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orient="horz" pos="191" userDrawn="1">
          <p15:clr>
            <a:srgbClr val="A4A3A4"/>
          </p15:clr>
        </p15:guide>
        <p15:guide id="3" orient="horz" pos="854" userDrawn="1">
          <p15:clr>
            <a:srgbClr val="A4A3A4"/>
          </p15:clr>
        </p15:guide>
        <p15:guide id="4" orient="horz" pos="821" userDrawn="1">
          <p15:clr>
            <a:srgbClr val="A4A3A4"/>
          </p15:clr>
        </p15:guide>
        <p15:guide id="5" orient="horz" pos="3049" userDrawn="1">
          <p15:clr>
            <a:srgbClr val="A4A3A4"/>
          </p15:clr>
        </p15:guide>
        <p15:guide id="6" orient="horz" pos="3151" userDrawn="1">
          <p15:clr>
            <a:srgbClr val="A4A3A4"/>
          </p15:clr>
        </p15:guide>
        <p15:guide id="7" pos="2880" userDrawn="1">
          <p15:clr>
            <a:srgbClr val="A4A3A4"/>
          </p15:clr>
        </p15:guide>
        <p15:guide id="8" pos="476" userDrawn="1">
          <p15:clr>
            <a:srgbClr val="A4A3A4"/>
          </p15:clr>
        </p15:guide>
        <p15:guide id="9" pos="5193" userDrawn="1">
          <p15:clr>
            <a:srgbClr val="A4A3A4"/>
          </p15:clr>
        </p15:guide>
        <p15:guide id="10" pos="546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AU Julien" initials="VJ" lastIdx="15" clrIdx="0">
    <p:extLst>
      <p:ext uri="{19B8F6BF-5375-455C-9EA6-DF929625EA0E}">
        <p15:presenceInfo xmlns:p15="http://schemas.microsoft.com/office/powerpoint/2012/main" userId="S-1-5-21-4276358278-3772456312-481434233-302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82" autoAdjust="0"/>
    <p:restoredTop sz="94660"/>
  </p:normalViewPr>
  <p:slideViewPr>
    <p:cSldViewPr showGuides="1">
      <p:cViewPr varScale="1">
        <p:scale>
          <a:sx n="112" d="100"/>
          <a:sy n="112" d="100"/>
        </p:scale>
        <p:origin x="854" y="77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3A8571-97F2-4B2F-8BDE-2ADFF9EF155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516E1C2-D48E-4196-8678-E6F76C7DB7D0}">
      <dgm:prSet phldrT="[Texte]" custT="1"/>
      <dgm:spPr/>
      <dgm:t>
        <a:bodyPr/>
        <a:lstStyle/>
        <a:p>
          <a:r>
            <a:rPr lang="fr-FR" sz="1200" dirty="0"/>
            <a:t>Durabilité amont</a:t>
          </a:r>
        </a:p>
      </dgm:t>
    </dgm:pt>
    <dgm:pt modelId="{580B9810-CD7E-4A24-98EE-6DA45401EB14}" type="parTrans" cxnId="{904A6033-E4DB-4C2B-A726-C1BBC73E8CF0}">
      <dgm:prSet/>
      <dgm:spPr/>
      <dgm:t>
        <a:bodyPr/>
        <a:lstStyle/>
        <a:p>
          <a:endParaRPr lang="fr-FR" sz="1400"/>
        </a:p>
      </dgm:t>
    </dgm:pt>
    <dgm:pt modelId="{C86BB638-532A-495A-B20B-86381301A22A}" type="sibTrans" cxnId="{904A6033-E4DB-4C2B-A726-C1BBC73E8CF0}">
      <dgm:prSet/>
      <dgm:spPr/>
      <dgm:t>
        <a:bodyPr/>
        <a:lstStyle/>
        <a:p>
          <a:endParaRPr lang="fr-FR" sz="1400"/>
        </a:p>
      </dgm:t>
    </dgm:pt>
    <dgm:pt modelId="{09DAE14E-A963-4DD0-B6FB-C3353DA10459}">
      <dgm:prSet phldrT="[Texte]" custT="1"/>
      <dgm:spPr/>
      <dgm:t>
        <a:bodyPr/>
        <a:lstStyle/>
        <a:p>
          <a:r>
            <a:rPr lang="fr-FR" sz="1200" dirty="0"/>
            <a:t>Interdiction de provenance de certaines zones « interdites » (zones humides…) pour la biomasse agricole</a:t>
          </a:r>
        </a:p>
      </dgm:t>
    </dgm:pt>
    <dgm:pt modelId="{8B074434-73B6-4C2E-A8AA-05F1E7A7BF4E}" type="parTrans" cxnId="{A5ABA613-3567-442D-9237-348347146FAD}">
      <dgm:prSet/>
      <dgm:spPr/>
      <dgm:t>
        <a:bodyPr/>
        <a:lstStyle/>
        <a:p>
          <a:endParaRPr lang="fr-FR" sz="1400"/>
        </a:p>
      </dgm:t>
    </dgm:pt>
    <dgm:pt modelId="{EE98C8ED-41A2-40D8-A6A7-B4FF86A8A51A}" type="sibTrans" cxnId="{A5ABA613-3567-442D-9237-348347146FAD}">
      <dgm:prSet/>
      <dgm:spPr/>
      <dgm:t>
        <a:bodyPr/>
        <a:lstStyle/>
        <a:p>
          <a:endParaRPr lang="fr-FR" sz="1400"/>
        </a:p>
      </dgm:t>
    </dgm:pt>
    <dgm:pt modelId="{0B795DAC-CEE7-41FF-9F2F-315F3D1891D6}">
      <dgm:prSet phldrT="[Texte]" custT="1"/>
      <dgm:spPr/>
      <dgm:t>
        <a:bodyPr/>
        <a:lstStyle/>
        <a:p>
          <a:r>
            <a:rPr lang="fr-FR" sz="1200" dirty="0"/>
            <a:t>GES</a:t>
          </a:r>
        </a:p>
      </dgm:t>
    </dgm:pt>
    <dgm:pt modelId="{993488BD-1AF9-42EC-B43F-4606E4359C84}" type="parTrans" cxnId="{29095C45-4A37-48A7-9B1B-C2B2266B5A43}">
      <dgm:prSet/>
      <dgm:spPr/>
      <dgm:t>
        <a:bodyPr/>
        <a:lstStyle/>
        <a:p>
          <a:endParaRPr lang="fr-FR" sz="1400"/>
        </a:p>
      </dgm:t>
    </dgm:pt>
    <dgm:pt modelId="{C2D80ADC-9BE5-4CD6-B583-7DCBA2AB67FF}" type="sibTrans" cxnId="{29095C45-4A37-48A7-9B1B-C2B2266B5A43}">
      <dgm:prSet/>
      <dgm:spPr/>
      <dgm:t>
        <a:bodyPr/>
        <a:lstStyle/>
        <a:p>
          <a:endParaRPr lang="fr-FR" sz="1400"/>
        </a:p>
      </dgm:t>
    </dgm:pt>
    <dgm:pt modelId="{699DF02C-0C14-4934-9155-DDB7AC5A7AD3}">
      <dgm:prSet phldrT="[Texte]" custT="1"/>
      <dgm:spPr/>
      <dgm:t>
        <a:bodyPr/>
        <a:lstStyle/>
        <a:p>
          <a:r>
            <a:rPr lang="fr-FR" sz="1200" dirty="0"/>
            <a:t>Réduction des émissions de GES par rapport à un combustible de référence fossile (ACV), hors émissions de combustion finales</a:t>
          </a:r>
        </a:p>
      </dgm:t>
    </dgm:pt>
    <dgm:pt modelId="{565226B6-BBBC-4AEB-89C7-56A23C0FDD3B}" type="parTrans" cxnId="{D431E9B9-149E-4067-9FE4-3784B1C37C94}">
      <dgm:prSet/>
      <dgm:spPr/>
      <dgm:t>
        <a:bodyPr/>
        <a:lstStyle/>
        <a:p>
          <a:endParaRPr lang="fr-FR" sz="1400"/>
        </a:p>
      </dgm:t>
    </dgm:pt>
    <dgm:pt modelId="{2ACF5AF1-C1E6-4449-9338-927741EC0D4A}" type="sibTrans" cxnId="{D431E9B9-149E-4067-9FE4-3784B1C37C94}">
      <dgm:prSet/>
      <dgm:spPr/>
      <dgm:t>
        <a:bodyPr/>
        <a:lstStyle/>
        <a:p>
          <a:endParaRPr lang="fr-FR" sz="1400"/>
        </a:p>
      </dgm:t>
    </dgm:pt>
    <dgm:pt modelId="{B7BD5EF9-E396-435D-A296-C4474CB2BD4C}">
      <dgm:prSet phldrT="[Texte]" custT="1"/>
      <dgm:spPr/>
      <dgm:t>
        <a:bodyPr/>
        <a:lstStyle/>
        <a:p>
          <a:r>
            <a:rPr lang="fr-FR" sz="1200" dirty="0"/>
            <a:t>Efficacité énergétique</a:t>
          </a:r>
        </a:p>
      </dgm:t>
    </dgm:pt>
    <dgm:pt modelId="{1049C8B7-4965-466F-82C0-03750699EBEB}" type="parTrans" cxnId="{D68E5681-8CCF-4FBD-B5E7-DC6D5A4FD145}">
      <dgm:prSet/>
      <dgm:spPr/>
      <dgm:t>
        <a:bodyPr/>
        <a:lstStyle/>
        <a:p>
          <a:endParaRPr lang="fr-FR" sz="1400"/>
        </a:p>
      </dgm:t>
    </dgm:pt>
    <dgm:pt modelId="{647C51E3-4394-49CD-BBA4-87A4908CE134}" type="sibTrans" cxnId="{D68E5681-8CCF-4FBD-B5E7-DC6D5A4FD145}">
      <dgm:prSet/>
      <dgm:spPr/>
      <dgm:t>
        <a:bodyPr/>
        <a:lstStyle/>
        <a:p>
          <a:endParaRPr lang="fr-FR" sz="1400"/>
        </a:p>
      </dgm:t>
    </dgm:pt>
    <dgm:pt modelId="{9145E28D-B765-4C3D-A115-3F323B7E4FD3}">
      <dgm:prSet phldrT="[Texte]" custT="1"/>
      <dgm:spPr/>
      <dgm:t>
        <a:bodyPr/>
        <a:lstStyle/>
        <a:p>
          <a:r>
            <a:rPr lang="fr-FR" sz="1200" dirty="0"/>
            <a:t>Critère d’efficacité énergétique des installations de production d’électricité (rendement minimal à respecter)</a:t>
          </a:r>
        </a:p>
      </dgm:t>
    </dgm:pt>
    <dgm:pt modelId="{A322824F-F240-46CA-8C6C-1DEB7F057409}" type="parTrans" cxnId="{7FCE493D-4239-44CA-9E87-8C43AEBD9B1D}">
      <dgm:prSet/>
      <dgm:spPr/>
      <dgm:t>
        <a:bodyPr/>
        <a:lstStyle/>
        <a:p>
          <a:endParaRPr lang="fr-FR" sz="1400"/>
        </a:p>
      </dgm:t>
    </dgm:pt>
    <dgm:pt modelId="{549B4992-DFC4-45C2-AD51-DA7C697766B8}" type="sibTrans" cxnId="{7FCE493D-4239-44CA-9E87-8C43AEBD9B1D}">
      <dgm:prSet/>
      <dgm:spPr/>
      <dgm:t>
        <a:bodyPr/>
        <a:lstStyle/>
        <a:p>
          <a:endParaRPr lang="fr-FR" sz="1400"/>
        </a:p>
      </dgm:t>
    </dgm:pt>
    <dgm:pt modelId="{9A6083CC-FCB4-47CA-9145-8F02B65F8E9C}">
      <dgm:prSet phldrT="[Texte]" custT="1"/>
      <dgm:spPr/>
      <dgm:t>
        <a:bodyPr/>
        <a:lstStyle/>
        <a:p>
          <a:r>
            <a:rPr lang="fr-FR" sz="1200" b="1" dirty="0">
              <a:solidFill>
                <a:schemeClr val="accent4"/>
              </a:solidFill>
            </a:rPr>
            <a:t>Analyse de risque </a:t>
          </a:r>
          <a:r>
            <a:rPr lang="fr-FR" sz="1200" dirty="0">
              <a:solidFill>
                <a:schemeClr val="accent4"/>
              </a:solidFill>
            </a:rPr>
            <a:t>à l’échelle nationale pour la biomasse forestière (FR : risque faible)</a:t>
          </a:r>
        </a:p>
      </dgm:t>
    </dgm:pt>
    <dgm:pt modelId="{B983C85E-A2C4-4843-96C8-B31B759272E7}" type="sibTrans" cxnId="{FFF03038-3075-4BC9-983C-6E537FB1EB8F}">
      <dgm:prSet/>
      <dgm:spPr/>
      <dgm:t>
        <a:bodyPr/>
        <a:lstStyle/>
        <a:p>
          <a:endParaRPr lang="fr-FR"/>
        </a:p>
      </dgm:t>
    </dgm:pt>
    <dgm:pt modelId="{5CC41FCB-4602-4BC0-B48F-FAF4F0EC991E}" type="parTrans" cxnId="{FFF03038-3075-4BC9-983C-6E537FB1EB8F}">
      <dgm:prSet/>
      <dgm:spPr/>
      <dgm:t>
        <a:bodyPr/>
        <a:lstStyle/>
        <a:p>
          <a:endParaRPr lang="fr-FR"/>
        </a:p>
      </dgm:t>
    </dgm:pt>
    <dgm:pt modelId="{86411651-E40E-46DB-B4C3-9A3365CCDD7E}">
      <dgm:prSet phldrT="[Texte]" custT="1"/>
      <dgm:spPr/>
      <dgm:t>
        <a:bodyPr/>
        <a:lstStyle/>
        <a:p>
          <a:r>
            <a:rPr lang="fr-FR" sz="1200" dirty="0">
              <a:solidFill>
                <a:schemeClr val="accent4"/>
              </a:solidFill>
            </a:rPr>
            <a:t>Si mise en service après le 31 décembre 2020 uniquement (solide/gaz)</a:t>
          </a:r>
        </a:p>
      </dgm:t>
    </dgm:pt>
    <dgm:pt modelId="{7A4D5446-5794-4D72-8440-9B69449DEE29}" type="parTrans" cxnId="{02D1017B-9F03-4297-954B-B1EB6987308B}">
      <dgm:prSet/>
      <dgm:spPr/>
      <dgm:t>
        <a:bodyPr/>
        <a:lstStyle/>
        <a:p>
          <a:endParaRPr lang="fr-FR"/>
        </a:p>
      </dgm:t>
    </dgm:pt>
    <dgm:pt modelId="{C31365B1-B856-49BE-AC63-EF5E9BFAC831}" type="sibTrans" cxnId="{02D1017B-9F03-4297-954B-B1EB6987308B}">
      <dgm:prSet/>
      <dgm:spPr/>
      <dgm:t>
        <a:bodyPr/>
        <a:lstStyle/>
        <a:p>
          <a:endParaRPr lang="fr-FR"/>
        </a:p>
      </dgm:t>
    </dgm:pt>
    <dgm:pt modelId="{E2A5D000-85D4-437E-8C7F-BB234BC4E73D}" type="pres">
      <dgm:prSet presAssocID="{203A8571-97F2-4B2F-8BDE-2ADFF9EF155B}" presName="Name0" presStyleCnt="0">
        <dgm:presLayoutVars>
          <dgm:dir/>
          <dgm:animLvl val="lvl"/>
          <dgm:resizeHandles val="exact"/>
        </dgm:presLayoutVars>
      </dgm:prSet>
      <dgm:spPr/>
    </dgm:pt>
    <dgm:pt modelId="{D3B18358-9D6A-4243-BBF6-30DCBA40DDCD}" type="pres">
      <dgm:prSet presAssocID="{A516E1C2-D48E-4196-8678-E6F76C7DB7D0}" presName="composite" presStyleCnt="0"/>
      <dgm:spPr/>
    </dgm:pt>
    <dgm:pt modelId="{00F0835B-6D16-4602-909E-CA6B2AA180CF}" type="pres">
      <dgm:prSet presAssocID="{A516E1C2-D48E-4196-8678-E6F76C7DB7D0}" presName="parTx" presStyleLbl="alignNode1" presStyleIdx="0" presStyleCnt="3" custScaleX="112027" custLinFactNeighborX="713">
        <dgm:presLayoutVars>
          <dgm:chMax val="0"/>
          <dgm:chPref val="0"/>
          <dgm:bulletEnabled val="1"/>
        </dgm:presLayoutVars>
      </dgm:prSet>
      <dgm:spPr/>
    </dgm:pt>
    <dgm:pt modelId="{FFFBDF65-75E6-4DBD-859D-3113F9B0B92D}" type="pres">
      <dgm:prSet presAssocID="{A516E1C2-D48E-4196-8678-E6F76C7DB7D0}" presName="desTx" presStyleLbl="alignAccFollowNode1" presStyleIdx="0" presStyleCnt="3" custScaleX="112632" custLinFactNeighborX="-470" custLinFactNeighborY="10488">
        <dgm:presLayoutVars>
          <dgm:bulletEnabled val="1"/>
        </dgm:presLayoutVars>
      </dgm:prSet>
      <dgm:spPr/>
    </dgm:pt>
    <dgm:pt modelId="{7F5FE6F5-0DA6-49D9-818A-979AC065C0FD}" type="pres">
      <dgm:prSet presAssocID="{C86BB638-532A-495A-B20B-86381301A22A}" presName="space" presStyleCnt="0"/>
      <dgm:spPr/>
    </dgm:pt>
    <dgm:pt modelId="{97A3778F-B177-41EE-A889-6517CB8657C7}" type="pres">
      <dgm:prSet presAssocID="{0B795DAC-CEE7-41FF-9F2F-315F3D1891D6}" presName="composite" presStyleCnt="0"/>
      <dgm:spPr/>
    </dgm:pt>
    <dgm:pt modelId="{9DC3D63B-E463-4F1D-A3DC-D2A80E7F546A}" type="pres">
      <dgm:prSet presAssocID="{0B795DAC-CEE7-41FF-9F2F-315F3D1891D6}" presName="parTx" presStyleLbl="alignNode1" presStyleIdx="1" presStyleCnt="3" custScaleX="112114">
        <dgm:presLayoutVars>
          <dgm:chMax val="0"/>
          <dgm:chPref val="0"/>
          <dgm:bulletEnabled val="1"/>
        </dgm:presLayoutVars>
      </dgm:prSet>
      <dgm:spPr/>
    </dgm:pt>
    <dgm:pt modelId="{0CD51872-9187-4679-A963-023B5B17DA13}" type="pres">
      <dgm:prSet presAssocID="{0B795DAC-CEE7-41FF-9F2F-315F3D1891D6}" presName="desTx" presStyleLbl="alignAccFollowNode1" presStyleIdx="1" presStyleCnt="3" custScaleX="112160">
        <dgm:presLayoutVars>
          <dgm:bulletEnabled val="1"/>
        </dgm:presLayoutVars>
      </dgm:prSet>
      <dgm:spPr/>
    </dgm:pt>
    <dgm:pt modelId="{EA276209-51CB-4D70-BE8E-FF210155FA0B}" type="pres">
      <dgm:prSet presAssocID="{C2D80ADC-9BE5-4CD6-B583-7DCBA2AB67FF}" presName="space" presStyleCnt="0"/>
      <dgm:spPr/>
    </dgm:pt>
    <dgm:pt modelId="{E76EA5FE-A1A0-40D0-8961-4E8B10E7E334}" type="pres">
      <dgm:prSet presAssocID="{B7BD5EF9-E396-435D-A296-C4474CB2BD4C}" presName="composite" presStyleCnt="0"/>
      <dgm:spPr/>
    </dgm:pt>
    <dgm:pt modelId="{B510A290-7F9F-4F4F-B4F9-7708F4E2580D}" type="pres">
      <dgm:prSet presAssocID="{B7BD5EF9-E396-435D-A296-C4474CB2BD4C}" presName="parTx" presStyleLbl="alignNode1" presStyleIdx="2" presStyleCnt="3" custScaleX="102250">
        <dgm:presLayoutVars>
          <dgm:chMax val="0"/>
          <dgm:chPref val="0"/>
          <dgm:bulletEnabled val="1"/>
        </dgm:presLayoutVars>
      </dgm:prSet>
      <dgm:spPr/>
    </dgm:pt>
    <dgm:pt modelId="{CB16EE84-FCDD-4D62-A7BB-8CA307D5E89F}" type="pres">
      <dgm:prSet presAssocID="{B7BD5EF9-E396-435D-A296-C4474CB2BD4C}" presName="desTx" presStyleLbl="alignAccFollowNode1" presStyleIdx="2" presStyleCnt="3" custScaleX="102818">
        <dgm:presLayoutVars>
          <dgm:bulletEnabled val="1"/>
        </dgm:presLayoutVars>
      </dgm:prSet>
      <dgm:spPr/>
    </dgm:pt>
  </dgm:ptLst>
  <dgm:cxnLst>
    <dgm:cxn modelId="{CD16E811-099F-484B-895A-D7F62FED1F16}" type="presOf" srcId="{09DAE14E-A963-4DD0-B6FB-C3353DA10459}" destId="{FFFBDF65-75E6-4DBD-859D-3113F9B0B92D}" srcOrd="0" destOrd="0" presId="urn:microsoft.com/office/officeart/2005/8/layout/hList1"/>
    <dgm:cxn modelId="{A5ABA613-3567-442D-9237-348347146FAD}" srcId="{A516E1C2-D48E-4196-8678-E6F76C7DB7D0}" destId="{09DAE14E-A963-4DD0-B6FB-C3353DA10459}" srcOrd="0" destOrd="0" parTransId="{8B074434-73B6-4C2E-A8AA-05F1E7A7BF4E}" sibTransId="{EE98C8ED-41A2-40D8-A6A7-B4FF86A8A51A}"/>
    <dgm:cxn modelId="{65789422-BF30-482F-AA30-8CBA76E340B6}" type="presOf" srcId="{0B795DAC-CEE7-41FF-9F2F-315F3D1891D6}" destId="{9DC3D63B-E463-4F1D-A3DC-D2A80E7F546A}" srcOrd="0" destOrd="0" presId="urn:microsoft.com/office/officeart/2005/8/layout/hList1"/>
    <dgm:cxn modelId="{904A6033-E4DB-4C2B-A726-C1BBC73E8CF0}" srcId="{203A8571-97F2-4B2F-8BDE-2ADFF9EF155B}" destId="{A516E1C2-D48E-4196-8678-E6F76C7DB7D0}" srcOrd="0" destOrd="0" parTransId="{580B9810-CD7E-4A24-98EE-6DA45401EB14}" sibTransId="{C86BB638-532A-495A-B20B-86381301A22A}"/>
    <dgm:cxn modelId="{FFF03038-3075-4BC9-983C-6E537FB1EB8F}" srcId="{A516E1C2-D48E-4196-8678-E6F76C7DB7D0}" destId="{9A6083CC-FCB4-47CA-9145-8F02B65F8E9C}" srcOrd="1" destOrd="0" parTransId="{5CC41FCB-4602-4BC0-B48F-FAF4F0EC991E}" sibTransId="{B983C85E-A2C4-4843-96C8-B31B759272E7}"/>
    <dgm:cxn modelId="{7FCE493D-4239-44CA-9E87-8C43AEBD9B1D}" srcId="{B7BD5EF9-E396-435D-A296-C4474CB2BD4C}" destId="{9145E28D-B765-4C3D-A115-3F323B7E4FD3}" srcOrd="0" destOrd="0" parTransId="{A322824F-F240-46CA-8C6C-1DEB7F057409}" sibTransId="{549B4992-DFC4-45C2-AD51-DA7C697766B8}"/>
    <dgm:cxn modelId="{1FB6205B-DB62-4BAB-9DE5-EBE60C5C1E27}" type="presOf" srcId="{A516E1C2-D48E-4196-8678-E6F76C7DB7D0}" destId="{00F0835B-6D16-4602-909E-CA6B2AA180CF}" srcOrd="0" destOrd="0" presId="urn:microsoft.com/office/officeart/2005/8/layout/hList1"/>
    <dgm:cxn modelId="{49B4C85D-F923-43D5-8965-34EB363DEC86}" type="presOf" srcId="{9145E28D-B765-4C3D-A115-3F323B7E4FD3}" destId="{CB16EE84-FCDD-4D62-A7BB-8CA307D5E89F}" srcOrd="0" destOrd="0" presId="urn:microsoft.com/office/officeart/2005/8/layout/hList1"/>
    <dgm:cxn modelId="{29095C45-4A37-48A7-9B1B-C2B2266B5A43}" srcId="{203A8571-97F2-4B2F-8BDE-2ADFF9EF155B}" destId="{0B795DAC-CEE7-41FF-9F2F-315F3D1891D6}" srcOrd="1" destOrd="0" parTransId="{993488BD-1AF9-42EC-B43F-4606E4359C84}" sibTransId="{C2D80ADC-9BE5-4CD6-B583-7DCBA2AB67FF}"/>
    <dgm:cxn modelId="{88B5CA48-9059-49CE-916C-D202FD867673}" type="presOf" srcId="{B7BD5EF9-E396-435D-A296-C4474CB2BD4C}" destId="{B510A290-7F9F-4F4F-B4F9-7708F4E2580D}" srcOrd="0" destOrd="0" presId="urn:microsoft.com/office/officeart/2005/8/layout/hList1"/>
    <dgm:cxn modelId="{02D1017B-9F03-4297-954B-B1EB6987308B}" srcId="{0B795DAC-CEE7-41FF-9F2F-315F3D1891D6}" destId="{86411651-E40E-46DB-B4C3-9A3365CCDD7E}" srcOrd="1" destOrd="0" parTransId="{7A4D5446-5794-4D72-8440-9B69449DEE29}" sibTransId="{C31365B1-B856-49BE-AC63-EF5E9BFAC831}"/>
    <dgm:cxn modelId="{D68E5681-8CCF-4FBD-B5E7-DC6D5A4FD145}" srcId="{203A8571-97F2-4B2F-8BDE-2ADFF9EF155B}" destId="{B7BD5EF9-E396-435D-A296-C4474CB2BD4C}" srcOrd="2" destOrd="0" parTransId="{1049C8B7-4965-466F-82C0-03750699EBEB}" sibTransId="{647C51E3-4394-49CD-BBA4-87A4908CE134}"/>
    <dgm:cxn modelId="{BC488A85-ECE5-43DE-A4F4-D5D49315BC49}" type="presOf" srcId="{9A6083CC-FCB4-47CA-9145-8F02B65F8E9C}" destId="{FFFBDF65-75E6-4DBD-859D-3113F9B0B92D}" srcOrd="0" destOrd="1" presId="urn:microsoft.com/office/officeart/2005/8/layout/hList1"/>
    <dgm:cxn modelId="{970C45A7-6877-43FA-AADD-BAD1C502C221}" type="presOf" srcId="{203A8571-97F2-4B2F-8BDE-2ADFF9EF155B}" destId="{E2A5D000-85D4-437E-8C7F-BB234BC4E73D}" srcOrd="0" destOrd="0" presId="urn:microsoft.com/office/officeart/2005/8/layout/hList1"/>
    <dgm:cxn modelId="{D431E9B9-149E-4067-9FE4-3784B1C37C94}" srcId="{0B795DAC-CEE7-41FF-9F2F-315F3D1891D6}" destId="{699DF02C-0C14-4934-9155-DDB7AC5A7AD3}" srcOrd="0" destOrd="0" parTransId="{565226B6-BBBC-4AEB-89C7-56A23C0FDD3B}" sibTransId="{2ACF5AF1-C1E6-4449-9338-927741EC0D4A}"/>
    <dgm:cxn modelId="{A4EB88C5-5871-4EE5-A49B-285B5B677A4E}" type="presOf" srcId="{86411651-E40E-46DB-B4C3-9A3365CCDD7E}" destId="{0CD51872-9187-4679-A963-023B5B17DA13}" srcOrd="0" destOrd="1" presId="urn:microsoft.com/office/officeart/2005/8/layout/hList1"/>
    <dgm:cxn modelId="{9DF73DE2-1899-4C14-AA1B-3E03A1D40F8A}" type="presOf" srcId="{699DF02C-0C14-4934-9155-DDB7AC5A7AD3}" destId="{0CD51872-9187-4679-A963-023B5B17DA13}" srcOrd="0" destOrd="0" presId="urn:microsoft.com/office/officeart/2005/8/layout/hList1"/>
    <dgm:cxn modelId="{51F934F1-33AA-414D-80A9-5E4FB8C935FD}" type="presParOf" srcId="{E2A5D000-85D4-437E-8C7F-BB234BC4E73D}" destId="{D3B18358-9D6A-4243-BBF6-30DCBA40DDCD}" srcOrd="0" destOrd="0" presId="urn:microsoft.com/office/officeart/2005/8/layout/hList1"/>
    <dgm:cxn modelId="{D0BCE4E8-AA9B-4325-9C77-9F5817A009FF}" type="presParOf" srcId="{D3B18358-9D6A-4243-BBF6-30DCBA40DDCD}" destId="{00F0835B-6D16-4602-909E-CA6B2AA180CF}" srcOrd="0" destOrd="0" presId="urn:microsoft.com/office/officeart/2005/8/layout/hList1"/>
    <dgm:cxn modelId="{14CFB0C9-E93B-4635-8B52-9F8B3EDBF5B5}" type="presParOf" srcId="{D3B18358-9D6A-4243-BBF6-30DCBA40DDCD}" destId="{FFFBDF65-75E6-4DBD-859D-3113F9B0B92D}" srcOrd="1" destOrd="0" presId="urn:microsoft.com/office/officeart/2005/8/layout/hList1"/>
    <dgm:cxn modelId="{CC8F1911-5F25-442F-A1D3-C7B4F55068C5}" type="presParOf" srcId="{E2A5D000-85D4-437E-8C7F-BB234BC4E73D}" destId="{7F5FE6F5-0DA6-49D9-818A-979AC065C0FD}" srcOrd="1" destOrd="0" presId="urn:microsoft.com/office/officeart/2005/8/layout/hList1"/>
    <dgm:cxn modelId="{EE1F9CA5-5057-45AF-8F29-8017DCCBA237}" type="presParOf" srcId="{E2A5D000-85D4-437E-8C7F-BB234BC4E73D}" destId="{97A3778F-B177-41EE-A889-6517CB8657C7}" srcOrd="2" destOrd="0" presId="urn:microsoft.com/office/officeart/2005/8/layout/hList1"/>
    <dgm:cxn modelId="{F2D93AE6-210E-406A-B5F6-122C0F3A7446}" type="presParOf" srcId="{97A3778F-B177-41EE-A889-6517CB8657C7}" destId="{9DC3D63B-E463-4F1D-A3DC-D2A80E7F546A}" srcOrd="0" destOrd="0" presId="urn:microsoft.com/office/officeart/2005/8/layout/hList1"/>
    <dgm:cxn modelId="{428B9F29-E69D-4963-A436-2B444FB66108}" type="presParOf" srcId="{97A3778F-B177-41EE-A889-6517CB8657C7}" destId="{0CD51872-9187-4679-A963-023B5B17DA13}" srcOrd="1" destOrd="0" presId="urn:microsoft.com/office/officeart/2005/8/layout/hList1"/>
    <dgm:cxn modelId="{AF639589-1996-4268-B4E6-2125134A775D}" type="presParOf" srcId="{E2A5D000-85D4-437E-8C7F-BB234BC4E73D}" destId="{EA276209-51CB-4D70-BE8E-FF210155FA0B}" srcOrd="3" destOrd="0" presId="urn:microsoft.com/office/officeart/2005/8/layout/hList1"/>
    <dgm:cxn modelId="{FE3A3BD7-BC9D-410E-AD6A-5D89465B0CA5}" type="presParOf" srcId="{E2A5D000-85D4-437E-8C7F-BB234BC4E73D}" destId="{E76EA5FE-A1A0-40D0-8961-4E8B10E7E334}" srcOrd="4" destOrd="0" presId="urn:microsoft.com/office/officeart/2005/8/layout/hList1"/>
    <dgm:cxn modelId="{7BACF2C5-E429-42B5-A28D-8FCD7C0D7CFC}" type="presParOf" srcId="{E76EA5FE-A1A0-40D0-8961-4E8B10E7E334}" destId="{B510A290-7F9F-4F4F-B4F9-7708F4E2580D}" srcOrd="0" destOrd="0" presId="urn:microsoft.com/office/officeart/2005/8/layout/hList1"/>
    <dgm:cxn modelId="{DBF902C0-7C26-4425-AEC4-1D7D49AED22F}" type="presParOf" srcId="{E76EA5FE-A1A0-40D0-8961-4E8B10E7E334}" destId="{CB16EE84-FCDD-4D62-A7BB-8CA307D5E89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BF6814-B428-420B-884D-10E8658FE647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4D58346-462E-49F0-8B45-E044B010E7D4}">
      <dgm:prSet phldrT="[Texte]"/>
      <dgm:spPr/>
      <dgm:t>
        <a:bodyPr/>
        <a:lstStyle/>
        <a:p>
          <a:r>
            <a:rPr lang="fr-FR" dirty="0"/>
            <a:t>Produit à base de bois</a:t>
          </a:r>
        </a:p>
      </dgm:t>
    </dgm:pt>
    <dgm:pt modelId="{8E0B8BAD-1518-41E0-A089-5042999DE6C2}" type="parTrans" cxnId="{C988B275-CCD4-4CE3-9821-2416B4494B42}">
      <dgm:prSet/>
      <dgm:spPr/>
      <dgm:t>
        <a:bodyPr/>
        <a:lstStyle/>
        <a:p>
          <a:endParaRPr lang="fr-FR"/>
        </a:p>
      </dgm:t>
    </dgm:pt>
    <dgm:pt modelId="{54D1F014-6D0C-4907-953A-F31593360764}" type="sibTrans" cxnId="{C988B275-CCD4-4CE3-9821-2416B4494B42}">
      <dgm:prSet/>
      <dgm:spPr/>
      <dgm:t>
        <a:bodyPr/>
        <a:lstStyle/>
        <a:p>
          <a:endParaRPr lang="fr-FR"/>
        </a:p>
      </dgm:t>
    </dgm:pt>
    <dgm:pt modelId="{1C5D1D12-668E-49F0-9945-C0096672BFE8}">
      <dgm:prSet phldrT="[Texte]"/>
      <dgm:spPr/>
      <dgm:t>
        <a:bodyPr/>
        <a:lstStyle/>
        <a:p>
          <a:r>
            <a:rPr lang="fr-FR" dirty="0"/>
            <a:t>Allongement de la durée de vie des produits bois</a:t>
          </a:r>
        </a:p>
      </dgm:t>
    </dgm:pt>
    <dgm:pt modelId="{B1FE24BB-004B-46EA-A92D-4F4592C91D10}" type="parTrans" cxnId="{E62C7B79-0B0F-4BD9-AF29-8702232D0BAE}">
      <dgm:prSet/>
      <dgm:spPr/>
      <dgm:t>
        <a:bodyPr/>
        <a:lstStyle/>
        <a:p>
          <a:endParaRPr lang="fr-FR"/>
        </a:p>
      </dgm:t>
    </dgm:pt>
    <dgm:pt modelId="{35E88F66-2100-48B0-AD12-3A5550D57D1E}" type="sibTrans" cxnId="{E62C7B79-0B0F-4BD9-AF29-8702232D0BAE}">
      <dgm:prSet/>
      <dgm:spPr/>
      <dgm:t>
        <a:bodyPr/>
        <a:lstStyle/>
        <a:p>
          <a:endParaRPr lang="fr-FR"/>
        </a:p>
      </dgm:t>
    </dgm:pt>
    <dgm:pt modelId="{C71F8741-EBB2-46CE-A380-33024FD4ED2C}">
      <dgm:prSet phldrT="[Texte]"/>
      <dgm:spPr/>
      <dgm:t>
        <a:bodyPr/>
        <a:lstStyle/>
        <a:p>
          <a:r>
            <a:rPr lang="fr-FR" dirty="0"/>
            <a:t>Réutilisation</a:t>
          </a:r>
        </a:p>
      </dgm:t>
    </dgm:pt>
    <dgm:pt modelId="{28575881-C976-4831-A5CF-9F0614F2011C}" type="parTrans" cxnId="{B8F10E3D-8DD4-4366-9AC2-EC16E030C5DB}">
      <dgm:prSet/>
      <dgm:spPr/>
      <dgm:t>
        <a:bodyPr/>
        <a:lstStyle/>
        <a:p>
          <a:endParaRPr lang="fr-FR"/>
        </a:p>
      </dgm:t>
    </dgm:pt>
    <dgm:pt modelId="{91AAE0F3-D504-418C-8C0E-3D72D9FACC36}" type="sibTrans" cxnId="{B8F10E3D-8DD4-4366-9AC2-EC16E030C5DB}">
      <dgm:prSet/>
      <dgm:spPr/>
      <dgm:t>
        <a:bodyPr/>
        <a:lstStyle/>
        <a:p>
          <a:endParaRPr lang="fr-FR"/>
        </a:p>
      </dgm:t>
    </dgm:pt>
    <dgm:pt modelId="{E9D59E72-9500-4B7B-A8A6-5EB840A0501C}">
      <dgm:prSet/>
      <dgm:spPr/>
      <dgm:t>
        <a:bodyPr/>
        <a:lstStyle/>
        <a:p>
          <a:r>
            <a:rPr lang="fr-FR" dirty="0"/>
            <a:t>Recyclage</a:t>
          </a:r>
        </a:p>
      </dgm:t>
    </dgm:pt>
    <dgm:pt modelId="{82EBF326-B523-40D6-B3CD-18053F8D20B7}" type="parTrans" cxnId="{83FE0967-3363-4DAE-BD4F-DDE92C1633BE}">
      <dgm:prSet/>
      <dgm:spPr/>
      <dgm:t>
        <a:bodyPr/>
        <a:lstStyle/>
        <a:p>
          <a:endParaRPr lang="fr-FR"/>
        </a:p>
      </dgm:t>
    </dgm:pt>
    <dgm:pt modelId="{7E999D7A-1AA4-477D-8781-E0526C03A748}" type="sibTrans" cxnId="{83FE0967-3363-4DAE-BD4F-DDE92C1633BE}">
      <dgm:prSet/>
      <dgm:spPr/>
      <dgm:t>
        <a:bodyPr/>
        <a:lstStyle/>
        <a:p>
          <a:endParaRPr lang="fr-FR"/>
        </a:p>
      </dgm:t>
    </dgm:pt>
    <dgm:pt modelId="{B57A80E9-E9B2-4FA8-91F3-1BCA69A960C6}">
      <dgm:prSet/>
      <dgm:spPr/>
      <dgm:t>
        <a:bodyPr/>
        <a:lstStyle/>
        <a:p>
          <a:r>
            <a:rPr lang="fr-FR" dirty="0"/>
            <a:t>Bioénergie</a:t>
          </a:r>
        </a:p>
      </dgm:t>
    </dgm:pt>
    <dgm:pt modelId="{9430A241-802D-4520-B628-440C4CF5ADA5}" type="parTrans" cxnId="{90D04F0F-0604-45B1-93B0-F31B8DBFD8F9}">
      <dgm:prSet/>
      <dgm:spPr/>
      <dgm:t>
        <a:bodyPr/>
        <a:lstStyle/>
        <a:p>
          <a:endParaRPr lang="fr-FR"/>
        </a:p>
      </dgm:t>
    </dgm:pt>
    <dgm:pt modelId="{5DE5E735-2D89-464E-B224-AB309D861768}" type="sibTrans" cxnId="{90D04F0F-0604-45B1-93B0-F31B8DBFD8F9}">
      <dgm:prSet/>
      <dgm:spPr/>
      <dgm:t>
        <a:bodyPr/>
        <a:lstStyle/>
        <a:p>
          <a:endParaRPr lang="fr-FR"/>
        </a:p>
      </dgm:t>
    </dgm:pt>
    <dgm:pt modelId="{1422A85A-2D9F-475D-9135-FFE048A46B97}">
      <dgm:prSet/>
      <dgm:spPr/>
      <dgm:t>
        <a:bodyPr/>
        <a:lstStyle/>
        <a:p>
          <a:r>
            <a:rPr lang="fr-FR" dirty="0"/>
            <a:t>Elimination</a:t>
          </a:r>
        </a:p>
      </dgm:t>
    </dgm:pt>
    <dgm:pt modelId="{7D465782-73C9-44A9-8BAE-65D8771A4572}" type="parTrans" cxnId="{4024D978-575B-40EB-A7C5-4E54322E7E67}">
      <dgm:prSet/>
      <dgm:spPr/>
      <dgm:t>
        <a:bodyPr/>
        <a:lstStyle/>
        <a:p>
          <a:endParaRPr lang="fr-FR"/>
        </a:p>
      </dgm:t>
    </dgm:pt>
    <dgm:pt modelId="{DBD76EFF-A740-4E38-949F-D78994D135F6}" type="sibTrans" cxnId="{4024D978-575B-40EB-A7C5-4E54322E7E67}">
      <dgm:prSet/>
      <dgm:spPr/>
      <dgm:t>
        <a:bodyPr/>
        <a:lstStyle/>
        <a:p>
          <a:endParaRPr lang="fr-FR"/>
        </a:p>
      </dgm:t>
    </dgm:pt>
    <dgm:pt modelId="{7D94DEFB-0ED8-4815-B7D4-D1EBA7DA82A0}" type="pres">
      <dgm:prSet presAssocID="{EEBF6814-B428-420B-884D-10E8658FE647}" presName="linearFlow" presStyleCnt="0">
        <dgm:presLayoutVars>
          <dgm:resizeHandles val="exact"/>
        </dgm:presLayoutVars>
      </dgm:prSet>
      <dgm:spPr/>
    </dgm:pt>
    <dgm:pt modelId="{2A272095-059B-4938-92D7-8020A6BA3210}" type="pres">
      <dgm:prSet presAssocID="{34D58346-462E-49F0-8B45-E044B010E7D4}" presName="node" presStyleLbl="node1" presStyleIdx="0" presStyleCnt="6">
        <dgm:presLayoutVars>
          <dgm:bulletEnabled val="1"/>
        </dgm:presLayoutVars>
      </dgm:prSet>
      <dgm:spPr/>
    </dgm:pt>
    <dgm:pt modelId="{0EEB1CC5-CCFE-4593-B9F3-F6A904DC7ADA}" type="pres">
      <dgm:prSet presAssocID="{54D1F014-6D0C-4907-953A-F31593360764}" presName="sibTrans" presStyleLbl="sibTrans2D1" presStyleIdx="0" presStyleCnt="5"/>
      <dgm:spPr/>
    </dgm:pt>
    <dgm:pt modelId="{EFA545BF-7EB1-4F2F-8ACB-B611C5FFE8FB}" type="pres">
      <dgm:prSet presAssocID="{54D1F014-6D0C-4907-953A-F31593360764}" presName="connectorText" presStyleLbl="sibTrans2D1" presStyleIdx="0" presStyleCnt="5"/>
      <dgm:spPr/>
    </dgm:pt>
    <dgm:pt modelId="{484AB613-DDB8-413D-961F-BF27B2BB7196}" type="pres">
      <dgm:prSet presAssocID="{1C5D1D12-668E-49F0-9945-C0096672BFE8}" presName="node" presStyleLbl="node1" presStyleIdx="1" presStyleCnt="6">
        <dgm:presLayoutVars>
          <dgm:bulletEnabled val="1"/>
        </dgm:presLayoutVars>
      </dgm:prSet>
      <dgm:spPr/>
    </dgm:pt>
    <dgm:pt modelId="{01DC7832-FB22-476A-A875-0E115F083A5C}" type="pres">
      <dgm:prSet presAssocID="{35E88F66-2100-48B0-AD12-3A5550D57D1E}" presName="sibTrans" presStyleLbl="sibTrans2D1" presStyleIdx="1" presStyleCnt="5"/>
      <dgm:spPr/>
    </dgm:pt>
    <dgm:pt modelId="{FD38669A-8182-4EDF-887C-EDD5155F6D3B}" type="pres">
      <dgm:prSet presAssocID="{35E88F66-2100-48B0-AD12-3A5550D57D1E}" presName="connectorText" presStyleLbl="sibTrans2D1" presStyleIdx="1" presStyleCnt="5"/>
      <dgm:spPr/>
    </dgm:pt>
    <dgm:pt modelId="{2C5B48DF-C8A3-447E-A6B2-553675351965}" type="pres">
      <dgm:prSet presAssocID="{C71F8741-EBB2-46CE-A380-33024FD4ED2C}" presName="node" presStyleLbl="node1" presStyleIdx="2" presStyleCnt="6">
        <dgm:presLayoutVars>
          <dgm:bulletEnabled val="1"/>
        </dgm:presLayoutVars>
      </dgm:prSet>
      <dgm:spPr/>
    </dgm:pt>
    <dgm:pt modelId="{74A7290A-7EEE-4F84-8E5C-19EB94EB6709}" type="pres">
      <dgm:prSet presAssocID="{91AAE0F3-D504-418C-8C0E-3D72D9FACC36}" presName="sibTrans" presStyleLbl="sibTrans2D1" presStyleIdx="2" presStyleCnt="5"/>
      <dgm:spPr/>
    </dgm:pt>
    <dgm:pt modelId="{4F4BE1C9-1182-4C5F-84F5-813D11F09037}" type="pres">
      <dgm:prSet presAssocID="{91AAE0F3-D504-418C-8C0E-3D72D9FACC36}" presName="connectorText" presStyleLbl="sibTrans2D1" presStyleIdx="2" presStyleCnt="5"/>
      <dgm:spPr/>
    </dgm:pt>
    <dgm:pt modelId="{66FF29A6-5A80-46A8-81D9-80DD4C0A8CE4}" type="pres">
      <dgm:prSet presAssocID="{E9D59E72-9500-4B7B-A8A6-5EB840A0501C}" presName="node" presStyleLbl="node1" presStyleIdx="3" presStyleCnt="6">
        <dgm:presLayoutVars>
          <dgm:bulletEnabled val="1"/>
        </dgm:presLayoutVars>
      </dgm:prSet>
      <dgm:spPr/>
    </dgm:pt>
    <dgm:pt modelId="{4F701BAD-7939-4051-B20A-6DD1334CAD4F}" type="pres">
      <dgm:prSet presAssocID="{7E999D7A-1AA4-477D-8781-E0526C03A748}" presName="sibTrans" presStyleLbl="sibTrans2D1" presStyleIdx="3" presStyleCnt="5"/>
      <dgm:spPr/>
    </dgm:pt>
    <dgm:pt modelId="{25DB9CC3-E1B0-4D42-A51C-B370BCD36E5F}" type="pres">
      <dgm:prSet presAssocID="{7E999D7A-1AA4-477D-8781-E0526C03A748}" presName="connectorText" presStyleLbl="sibTrans2D1" presStyleIdx="3" presStyleCnt="5"/>
      <dgm:spPr/>
    </dgm:pt>
    <dgm:pt modelId="{9C36938C-DC9D-425E-832E-99F6F8BDDA9A}" type="pres">
      <dgm:prSet presAssocID="{B57A80E9-E9B2-4FA8-91F3-1BCA69A960C6}" presName="node" presStyleLbl="node1" presStyleIdx="4" presStyleCnt="6">
        <dgm:presLayoutVars>
          <dgm:bulletEnabled val="1"/>
        </dgm:presLayoutVars>
      </dgm:prSet>
      <dgm:spPr/>
    </dgm:pt>
    <dgm:pt modelId="{D171B1F2-6194-4E2A-8062-A08433ECEF19}" type="pres">
      <dgm:prSet presAssocID="{5DE5E735-2D89-464E-B224-AB309D861768}" presName="sibTrans" presStyleLbl="sibTrans2D1" presStyleIdx="4" presStyleCnt="5"/>
      <dgm:spPr/>
    </dgm:pt>
    <dgm:pt modelId="{BEC4F2E2-C18E-42B9-B1F1-ED2C6E21B7CB}" type="pres">
      <dgm:prSet presAssocID="{5DE5E735-2D89-464E-B224-AB309D861768}" presName="connectorText" presStyleLbl="sibTrans2D1" presStyleIdx="4" presStyleCnt="5"/>
      <dgm:spPr/>
    </dgm:pt>
    <dgm:pt modelId="{98DC66FB-F3EB-40F3-8E46-D67E091FA33A}" type="pres">
      <dgm:prSet presAssocID="{1422A85A-2D9F-475D-9135-FFE048A46B97}" presName="node" presStyleLbl="node1" presStyleIdx="5" presStyleCnt="6">
        <dgm:presLayoutVars>
          <dgm:bulletEnabled val="1"/>
        </dgm:presLayoutVars>
      </dgm:prSet>
      <dgm:spPr/>
    </dgm:pt>
  </dgm:ptLst>
  <dgm:cxnLst>
    <dgm:cxn modelId="{9C944203-C711-4513-89E5-3E1F3193C7FA}" type="presOf" srcId="{91AAE0F3-D504-418C-8C0E-3D72D9FACC36}" destId="{74A7290A-7EEE-4F84-8E5C-19EB94EB6709}" srcOrd="0" destOrd="0" presId="urn:microsoft.com/office/officeart/2005/8/layout/process2"/>
    <dgm:cxn modelId="{36179E0E-A864-4A51-B742-A2A05CF40459}" type="presOf" srcId="{C71F8741-EBB2-46CE-A380-33024FD4ED2C}" destId="{2C5B48DF-C8A3-447E-A6B2-553675351965}" srcOrd="0" destOrd="0" presId="urn:microsoft.com/office/officeart/2005/8/layout/process2"/>
    <dgm:cxn modelId="{90D04F0F-0604-45B1-93B0-F31B8DBFD8F9}" srcId="{EEBF6814-B428-420B-884D-10E8658FE647}" destId="{B57A80E9-E9B2-4FA8-91F3-1BCA69A960C6}" srcOrd="4" destOrd="0" parTransId="{9430A241-802D-4520-B628-440C4CF5ADA5}" sibTransId="{5DE5E735-2D89-464E-B224-AB309D861768}"/>
    <dgm:cxn modelId="{2E00BC1F-DD27-4B61-8586-EF35B2281C3A}" type="presOf" srcId="{5DE5E735-2D89-464E-B224-AB309D861768}" destId="{D171B1F2-6194-4E2A-8062-A08433ECEF19}" srcOrd="0" destOrd="0" presId="urn:microsoft.com/office/officeart/2005/8/layout/process2"/>
    <dgm:cxn modelId="{37A67723-B27C-4C2A-9737-3E5FA87590FE}" type="presOf" srcId="{7E999D7A-1AA4-477D-8781-E0526C03A748}" destId="{4F701BAD-7939-4051-B20A-6DD1334CAD4F}" srcOrd="0" destOrd="0" presId="urn:microsoft.com/office/officeart/2005/8/layout/process2"/>
    <dgm:cxn modelId="{304A6A35-3638-431D-AEE3-D79DFAC4AEF5}" type="presOf" srcId="{34D58346-462E-49F0-8B45-E044B010E7D4}" destId="{2A272095-059B-4938-92D7-8020A6BA3210}" srcOrd="0" destOrd="0" presId="urn:microsoft.com/office/officeart/2005/8/layout/process2"/>
    <dgm:cxn modelId="{B8F10E3D-8DD4-4366-9AC2-EC16E030C5DB}" srcId="{EEBF6814-B428-420B-884D-10E8658FE647}" destId="{C71F8741-EBB2-46CE-A380-33024FD4ED2C}" srcOrd="2" destOrd="0" parTransId="{28575881-C976-4831-A5CF-9F0614F2011C}" sibTransId="{91AAE0F3-D504-418C-8C0E-3D72D9FACC36}"/>
    <dgm:cxn modelId="{257D775C-1846-4BC4-886F-DE97CBD47BC2}" type="presOf" srcId="{E9D59E72-9500-4B7B-A8A6-5EB840A0501C}" destId="{66FF29A6-5A80-46A8-81D9-80DD4C0A8CE4}" srcOrd="0" destOrd="0" presId="urn:microsoft.com/office/officeart/2005/8/layout/process2"/>
    <dgm:cxn modelId="{DF9A495E-7431-4D95-B40D-1445767ABC7F}" type="presOf" srcId="{54D1F014-6D0C-4907-953A-F31593360764}" destId="{0EEB1CC5-CCFE-4593-B9F3-F6A904DC7ADA}" srcOrd="0" destOrd="0" presId="urn:microsoft.com/office/officeart/2005/8/layout/process2"/>
    <dgm:cxn modelId="{83FE0967-3363-4DAE-BD4F-DDE92C1633BE}" srcId="{EEBF6814-B428-420B-884D-10E8658FE647}" destId="{E9D59E72-9500-4B7B-A8A6-5EB840A0501C}" srcOrd="3" destOrd="0" parTransId="{82EBF326-B523-40D6-B3CD-18053F8D20B7}" sibTransId="{7E999D7A-1AA4-477D-8781-E0526C03A748}"/>
    <dgm:cxn modelId="{A5159248-B8FD-44DB-80A2-AE382CBA1738}" type="presOf" srcId="{54D1F014-6D0C-4907-953A-F31593360764}" destId="{EFA545BF-7EB1-4F2F-8ACB-B611C5FFE8FB}" srcOrd="1" destOrd="0" presId="urn:microsoft.com/office/officeart/2005/8/layout/process2"/>
    <dgm:cxn modelId="{A3CEEE68-0D20-4624-B962-E2B8308D7036}" type="presOf" srcId="{B57A80E9-E9B2-4FA8-91F3-1BCA69A960C6}" destId="{9C36938C-DC9D-425E-832E-99F6F8BDDA9A}" srcOrd="0" destOrd="0" presId="urn:microsoft.com/office/officeart/2005/8/layout/process2"/>
    <dgm:cxn modelId="{9352BC69-F186-4173-9DFF-003D3612F1FE}" type="presOf" srcId="{7E999D7A-1AA4-477D-8781-E0526C03A748}" destId="{25DB9CC3-E1B0-4D42-A51C-B370BCD36E5F}" srcOrd="1" destOrd="0" presId="urn:microsoft.com/office/officeart/2005/8/layout/process2"/>
    <dgm:cxn modelId="{C988B275-CCD4-4CE3-9821-2416B4494B42}" srcId="{EEBF6814-B428-420B-884D-10E8658FE647}" destId="{34D58346-462E-49F0-8B45-E044B010E7D4}" srcOrd="0" destOrd="0" parTransId="{8E0B8BAD-1518-41E0-A089-5042999DE6C2}" sibTransId="{54D1F014-6D0C-4907-953A-F31593360764}"/>
    <dgm:cxn modelId="{F69F6157-CA4E-44AB-A518-2E188605DCE5}" type="presOf" srcId="{1422A85A-2D9F-475D-9135-FFE048A46B97}" destId="{98DC66FB-F3EB-40F3-8E46-D67E091FA33A}" srcOrd="0" destOrd="0" presId="urn:microsoft.com/office/officeart/2005/8/layout/process2"/>
    <dgm:cxn modelId="{4024D978-575B-40EB-A7C5-4E54322E7E67}" srcId="{EEBF6814-B428-420B-884D-10E8658FE647}" destId="{1422A85A-2D9F-475D-9135-FFE048A46B97}" srcOrd="5" destOrd="0" parTransId="{7D465782-73C9-44A9-8BAE-65D8771A4572}" sibTransId="{DBD76EFF-A740-4E38-949F-D78994D135F6}"/>
    <dgm:cxn modelId="{E62C7B79-0B0F-4BD9-AF29-8702232D0BAE}" srcId="{EEBF6814-B428-420B-884D-10E8658FE647}" destId="{1C5D1D12-668E-49F0-9945-C0096672BFE8}" srcOrd="1" destOrd="0" parTransId="{B1FE24BB-004B-46EA-A92D-4F4592C91D10}" sibTransId="{35E88F66-2100-48B0-AD12-3A5550D57D1E}"/>
    <dgm:cxn modelId="{9D8CB5BA-80E7-4C35-B277-C289FE237F5F}" type="presOf" srcId="{35E88F66-2100-48B0-AD12-3A5550D57D1E}" destId="{01DC7832-FB22-476A-A875-0E115F083A5C}" srcOrd="0" destOrd="0" presId="urn:microsoft.com/office/officeart/2005/8/layout/process2"/>
    <dgm:cxn modelId="{7E8C97BE-4B09-4009-90E8-99C557470619}" type="presOf" srcId="{5DE5E735-2D89-464E-B224-AB309D861768}" destId="{BEC4F2E2-C18E-42B9-B1F1-ED2C6E21B7CB}" srcOrd="1" destOrd="0" presId="urn:microsoft.com/office/officeart/2005/8/layout/process2"/>
    <dgm:cxn modelId="{ECA4DDE3-02AB-4A5C-A21E-0D81E09AF775}" type="presOf" srcId="{91AAE0F3-D504-418C-8C0E-3D72D9FACC36}" destId="{4F4BE1C9-1182-4C5F-84F5-813D11F09037}" srcOrd="1" destOrd="0" presId="urn:microsoft.com/office/officeart/2005/8/layout/process2"/>
    <dgm:cxn modelId="{841E47E8-E9A4-447E-A53F-036EB4214F26}" type="presOf" srcId="{35E88F66-2100-48B0-AD12-3A5550D57D1E}" destId="{FD38669A-8182-4EDF-887C-EDD5155F6D3B}" srcOrd="1" destOrd="0" presId="urn:microsoft.com/office/officeart/2005/8/layout/process2"/>
    <dgm:cxn modelId="{D7D53AEE-E58B-4321-B4B2-378A19F841E2}" type="presOf" srcId="{1C5D1D12-668E-49F0-9945-C0096672BFE8}" destId="{484AB613-DDB8-413D-961F-BF27B2BB7196}" srcOrd="0" destOrd="0" presId="urn:microsoft.com/office/officeart/2005/8/layout/process2"/>
    <dgm:cxn modelId="{ED18A4FE-55EE-446A-A605-75E5C6030FE4}" type="presOf" srcId="{EEBF6814-B428-420B-884D-10E8658FE647}" destId="{7D94DEFB-0ED8-4815-B7D4-D1EBA7DA82A0}" srcOrd="0" destOrd="0" presId="urn:microsoft.com/office/officeart/2005/8/layout/process2"/>
    <dgm:cxn modelId="{4B53D408-6D46-4992-A7A2-932ECEDB41CD}" type="presParOf" srcId="{7D94DEFB-0ED8-4815-B7D4-D1EBA7DA82A0}" destId="{2A272095-059B-4938-92D7-8020A6BA3210}" srcOrd="0" destOrd="0" presId="urn:microsoft.com/office/officeart/2005/8/layout/process2"/>
    <dgm:cxn modelId="{BC4F223B-3F8A-405F-B044-11D522148F8C}" type="presParOf" srcId="{7D94DEFB-0ED8-4815-B7D4-D1EBA7DA82A0}" destId="{0EEB1CC5-CCFE-4593-B9F3-F6A904DC7ADA}" srcOrd="1" destOrd="0" presId="urn:microsoft.com/office/officeart/2005/8/layout/process2"/>
    <dgm:cxn modelId="{E155EC0A-CF2C-476A-8B94-89585685FDFE}" type="presParOf" srcId="{0EEB1CC5-CCFE-4593-B9F3-F6A904DC7ADA}" destId="{EFA545BF-7EB1-4F2F-8ACB-B611C5FFE8FB}" srcOrd="0" destOrd="0" presId="urn:microsoft.com/office/officeart/2005/8/layout/process2"/>
    <dgm:cxn modelId="{559C281C-9424-497A-9DB7-00A8D85C0F23}" type="presParOf" srcId="{7D94DEFB-0ED8-4815-B7D4-D1EBA7DA82A0}" destId="{484AB613-DDB8-413D-961F-BF27B2BB7196}" srcOrd="2" destOrd="0" presId="urn:microsoft.com/office/officeart/2005/8/layout/process2"/>
    <dgm:cxn modelId="{E065A9D5-ED18-4F2E-A05D-A97FE02AD9AC}" type="presParOf" srcId="{7D94DEFB-0ED8-4815-B7D4-D1EBA7DA82A0}" destId="{01DC7832-FB22-476A-A875-0E115F083A5C}" srcOrd="3" destOrd="0" presId="urn:microsoft.com/office/officeart/2005/8/layout/process2"/>
    <dgm:cxn modelId="{6B7F821A-5D08-456C-8A75-FA2B09D70791}" type="presParOf" srcId="{01DC7832-FB22-476A-A875-0E115F083A5C}" destId="{FD38669A-8182-4EDF-887C-EDD5155F6D3B}" srcOrd="0" destOrd="0" presId="urn:microsoft.com/office/officeart/2005/8/layout/process2"/>
    <dgm:cxn modelId="{9C77C886-CC86-4F08-9AE3-EB84F2939BE3}" type="presParOf" srcId="{7D94DEFB-0ED8-4815-B7D4-D1EBA7DA82A0}" destId="{2C5B48DF-C8A3-447E-A6B2-553675351965}" srcOrd="4" destOrd="0" presId="urn:microsoft.com/office/officeart/2005/8/layout/process2"/>
    <dgm:cxn modelId="{CAB6B4B1-D2C3-4557-BC55-D16FB0F219DD}" type="presParOf" srcId="{7D94DEFB-0ED8-4815-B7D4-D1EBA7DA82A0}" destId="{74A7290A-7EEE-4F84-8E5C-19EB94EB6709}" srcOrd="5" destOrd="0" presId="urn:microsoft.com/office/officeart/2005/8/layout/process2"/>
    <dgm:cxn modelId="{2C13EC85-C63B-465A-A002-F14E0AF23538}" type="presParOf" srcId="{74A7290A-7EEE-4F84-8E5C-19EB94EB6709}" destId="{4F4BE1C9-1182-4C5F-84F5-813D11F09037}" srcOrd="0" destOrd="0" presId="urn:microsoft.com/office/officeart/2005/8/layout/process2"/>
    <dgm:cxn modelId="{76BF2339-DC90-48EC-A66F-8AC6F8B0B506}" type="presParOf" srcId="{7D94DEFB-0ED8-4815-B7D4-D1EBA7DA82A0}" destId="{66FF29A6-5A80-46A8-81D9-80DD4C0A8CE4}" srcOrd="6" destOrd="0" presId="urn:microsoft.com/office/officeart/2005/8/layout/process2"/>
    <dgm:cxn modelId="{76FCD7E6-3FC6-4639-B59C-08FF065FECBA}" type="presParOf" srcId="{7D94DEFB-0ED8-4815-B7D4-D1EBA7DA82A0}" destId="{4F701BAD-7939-4051-B20A-6DD1334CAD4F}" srcOrd="7" destOrd="0" presId="urn:microsoft.com/office/officeart/2005/8/layout/process2"/>
    <dgm:cxn modelId="{7828DD9B-556E-443C-84B2-E42BF717AC26}" type="presParOf" srcId="{4F701BAD-7939-4051-B20A-6DD1334CAD4F}" destId="{25DB9CC3-E1B0-4D42-A51C-B370BCD36E5F}" srcOrd="0" destOrd="0" presId="urn:microsoft.com/office/officeart/2005/8/layout/process2"/>
    <dgm:cxn modelId="{65E2CE03-50FA-4016-8BED-D15D2A0066AE}" type="presParOf" srcId="{7D94DEFB-0ED8-4815-B7D4-D1EBA7DA82A0}" destId="{9C36938C-DC9D-425E-832E-99F6F8BDDA9A}" srcOrd="8" destOrd="0" presId="urn:microsoft.com/office/officeart/2005/8/layout/process2"/>
    <dgm:cxn modelId="{38AB9DDB-BE70-40BE-B9FE-F36773F1F60A}" type="presParOf" srcId="{7D94DEFB-0ED8-4815-B7D4-D1EBA7DA82A0}" destId="{D171B1F2-6194-4E2A-8062-A08433ECEF19}" srcOrd="9" destOrd="0" presId="urn:microsoft.com/office/officeart/2005/8/layout/process2"/>
    <dgm:cxn modelId="{0B141503-4D41-4219-9E07-A2A653FEF3A7}" type="presParOf" srcId="{D171B1F2-6194-4E2A-8062-A08433ECEF19}" destId="{BEC4F2E2-C18E-42B9-B1F1-ED2C6E21B7CB}" srcOrd="0" destOrd="0" presId="urn:microsoft.com/office/officeart/2005/8/layout/process2"/>
    <dgm:cxn modelId="{FD48D1F4-5DEE-40C9-AEEF-77D073B3A0C0}" type="presParOf" srcId="{7D94DEFB-0ED8-4815-B7D4-D1EBA7DA82A0}" destId="{98DC66FB-F3EB-40F3-8E46-D67E091FA33A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BF6814-B428-420B-884D-10E8658FE647}" type="doc">
      <dgm:prSet loTypeId="urn:microsoft.com/office/officeart/2005/8/layout/process2" loCatId="process" qsTypeId="urn:microsoft.com/office/officeart/2005/8/quickstyle/simple1#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fr-FR"/>
        </a:p>
      </dgm:t>
    </dgm:pt>
    <dgm:pt modelId="{34D58346-462E-49F0-8B45-E044B010E7D4}">
      <dgm:prSet phldrT="[Texte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 bwMode="auto"/>
      <dgm:t>
        <a:bodyPr/>
        <a:lstStyle/>
        <a:p>
          <a:pPr>
            <a:defRPr/>
          </a:pPr>
          <a:r>
            <a:rPr lang="fr-FR"/>
            <a:t>Produit à base de bois</a:t>
          </a:r>
          <a:endParaRPr/>
        </a:p>
      </dgm:t>
    </dgm:pt>
    <dgm:pt modelId="{8E0B8BAD-1518-41E0-A089-5042999DE6C2}" type="parTrans" cxnId="{C988B275-CCD4-4CE3-9821-2416B4494B42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54D1F014-6D0C-4907-953A-F31593360764}" type="sibTrans" cxnId="{C988B275-CCD4-4CE3-9821-2416B4494B42}">
      <dgm:prSet/>
      <dgm:spPr bwMode="auto"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>
            <a:defRPr/>
          </a:pPr>
          <a:endParaRPr lang="fr-FR"/>
        </a:p>
      </dgm:t>
    </dgm:pt>
    <dgm:pt modelId="{1C5D1D12-668E-49F0-9945-C0096672BFE8}">
      <dgm:prSet phldrT="[Texte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 bwMode="auto"/>
      <dgm:t>
        <a:bodyPr/>
        <a:lstStyle/>
        <a:p>
          <a:pPr>
            <a:defRPr/>
          </a:pPr>
          <a:r>
            <a:rPr lang="fr-FR"/>
            <a:t>Allongement de la durée de vie des produits bois</a:t>
          </a:r>
          <a:endParaRPr/>
        </a:p>
      </dgm:t>
    </dgm:pt>
    <dgm:pt modelId="{B1FE24BB-004B-46EA-A92D-4F4592C91D10}" type="parTrans" cxnId="{E62C7B79-0B0F-4BD9-AF29-8702232D0BAE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35E88F66-2100-48B0-AD12-3A5550D57D1E}" type="sibTrans" cxnId="{E62C7B79-0B0F-4BD9-AF29-8702232D0BAE}">
      <dgm:prSet/>
      <dgm:spPr bwMode="auto"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>
            <a:defRPr/>
          </a:pPr>
          <a:endParaRPr lang="fr-FR"/>
        </a:p>
      </dgm:t>
    </dgm:pt>
    <dgm:pt modelId="{C71F8741-EBB2-46CE-A380-33024FD4ED2C}">
      <dgm:prSet phldrT="[Texte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 bwMode="auto"/>
      <dgm:t>
        <a:bodyPr/>
        <a:lstStyle/>
        <a:p>
          <a:pPr>
            <a:defRPr/>
          </a:pPr>
          <a:r>
            <a:rPr lang="fr-FR"/>
            <a:t>Réutilisation</a:t>
          </a:r>
          <a:endParaRPr/>
        </a:p>
      </dgm:t>
    </dgm:pt>
    <dgm:pt modelId="{28575881-C976-4831-A5CF-9F0614F2011C}" type="parTrans" cxnId="{B8F10E3D-8DD4-4366-9AC2-EC16E030C5DB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91AAE0F3-D504-418C-8C0E-3D72D9FACC36}" type="sibTrans" cxnId="{B8F10E3D-8DD4-4366-9AC2-EC16E030C5DB}">
      <dgm:prSet/>
      <dgm:spPr bwMode="auto"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>
            <a:defRPr/>
          </a:pPr>
          <a:endParaRPr lang="fr-FR"/>
        </a:p>
      </dgm:t>
    </dgm:pt>
    <dgm:pt modelId="{E9D59E72-9500-4B7B-A8A6-5EB840A0501C}">
      <dgm:prSet phldrT="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 bwMode="auto"/>
      <dgm:t>
        <a:bodyPr/>
        <a:lstStyle/>
        <a:p>
          <a:pPr>
            <a:defRPr/>
          </a:pPr>
          <a:r>
            <a:rPr lang="fr-FR"/>
            <a:t>Recyclage</a:t>
          </a:r>
          <a:endParaRPr/>
        </a:p>
      </dgm:t>
    </dgm:pt>
    <dgm:pt modelId="{82EBF326-B523-40D6-B3CD-18053F8D20B7}" type="parTrans" cxnId="{83FE0967-3363-4DAE-BD4F-DDE92C1633BE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7E999D7A-1AA4-477D-8781-E0526C03A748}" type="sibTrans" cxnId="{83FE0967-3363-4DAE-BD4F-DDE92C1633BE}">
      <dgm:prSet/>
      <dgm:spPr bwMode="auto"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>
            <a:defRPr/>
          </a:pPr>
          <a:endParaRPr lang="fr-FR"/>
        </a:p>
      </dgm:t>
    </dgm:pt>
    <dgm:pt modelId="{B57A80E9-E9B2-4FA8-91F3-1BCA69A960C6}">
      <dgm:prSet phldrT="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 bwMode="auto"/>
      <dgm:t>
        <a:bodyPr/>
        <a:lstStyle/>
        <a:p>
          <a:pPr>
            <a:defRPr/>
          </a:pPr>
          <a:r>
            <a:rPr lang="fr-FR"/>
            <a:t>Bioénergie</a:t>
          </a:r>
          <a:endParaRPr/>
        </a:p>
      </dgm:t>
    </dgm:pt>
    <dgm:pt modelId="{9430A241-802D-4520-B628-440C4CF5ADA5}" type="parTrans" cxnId="{90D04F0F-0604-45B1-93B0-F31B8DBFD8F9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5DE5E735-2D89-464E-B224-AB309D861768}" type="sibTrans" cxnId="{90D04F0F-0604-45B1-93B0-F31B8DBFD8F9}">
      <dgm:prSet/>
      <dgm:spPr bwMode="auto"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>
            <a:defRPr/>
          </a:pPr>
          <a:endParaRPr lang="fr-FR"/>
        </a:p>
      </dgm:t>
    </dgm:pt>
    <dgm:pt modelId="{1422A85A-2D9F-475D-9135-FFE048A46B97}">
      <dgm:prSet phldrT="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 bwMode="auto"/>
      <dgm:t>
        <a:bodyPr/>
        <a:lstStyle/>
        <a:p>
          <a:pPr>
            <a:defRPr/>
          </a:pPr>
          <a:r>
            <a:rPr lang="fr-FR"/>
            <a:t>Elimination</a:t>
          </a:r>
          <a:endParaRPr/>
        </a:p>
      </dgm:t>
    </dgm:pt>
    <dgm:pt modelId="{7D465782-73C9-44A9-8BAE-65D8771A4572}" type="parTrans" cxnId="{4024D978-575B-40EB-A7C5-4E54322E7E67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DBD76EFF-A740-4E38-949F-D78994D135F6}" type="sibTrans" cxnId="{4024D978-575B-40EB-A7C5-4E54322E7E67}">
      <dgm:prSet/>
      <dgm:spPr bwMode="auto"/>
      <dgm:t>
        <a:bodyPr/>
        <a:lstStyle/>
        <a:p>
          <a:pPr>
            <a:defRPr/>
          </a:pPr>
          <a:endParaRPr lang="fr-FR"/>
        </a:p>
      </dgm:t>
    </dgm:pt>
    <dgm:pt modelId="{7D94DEFB-0ED8-4815-B7D4-D1EBA7DA82A0}" type="pres">
      <dgm:prSet presAssocID="{EEBF6814-B428-420B-884D-10E8658FE647}" presName="linearFlow" presStyleCnt="0">
        <dgm:presLayoutVars>
          <dgm:resizeHandles val="exact"/>
        </dgm:presLayoutVars>
      </dgm:prSet>
      <dgm:spPr bwMode="auto"/>
    </dgm:pt>
    <dgm:pt modelId="{2A272095-059B-4938-92D7-8020A6BA3210}" type="pres">
      <dgm:prSet presAssocID="{34D58346-462E-49F0-8B45-E044B010E7D4}" presName="node" presStyleLbl="node1" presStyleIdx="0" presStyleCnt="6">
        <dgm:presLayoutVars>
          <dgm:bulletEnabled val="1"/>
        </dgm:presLayoutVars>
      </dgm:prSet>
      <dgm:spPr bwMode="auto"/>
    </dgm:pt>
    <dgm:pt modelId="{0EEB1CC5-CCFE-4593-B9F3-F6A904DC7ADA}" type="pres">
      <dgm:prSet presAssocID="{54D1F014-6D0C-4907-953A-F31593360764}" presName="sibTrans" presStyleLbl="sibTrans2D1" presStyleIdx="0" presStyleCnt="5"/>
      <dgm:spPr bwMode="auto"/>
    </dgm:pt>
    <dgm:pt modelId="{EFA545BF-7EB1-4F2F-8ACB-B611C5FFE8FB}" type="pres">
      <dgm:prSet presAssocID="{54D1F014-6D0C-4907-953A-F31593360764}" presName="connectorText" presStyleLbl="sibTrans2D1" presStyleIdx="0" presStyleCnt="5"/>
      <dgm:spPr bwMode="auto"/>
    </dgm:pt>
    <dgm:pt modelId="{484AB613-DDB8-413D-961F-BF27B2BB7196}" type="pres">
      <dgm:prSet presAssocID="{1C5D1D12-668E-49F0-9945-C0096672BFE8}" presName="node" presStyleLbl="node1" presStyleIdx="1" presStyleCnt="6">
        <dgm:presLayoutVars>
          <dgm:bulletEnabled val="1"/>
        </dgm:presLayoutVars>
      </dgm:prSet>
      <dgm:spPr bwMode="auto"/>
    </dgm:pt>
    <dgm:pt modelId="{01DC7832-FB22-476A-A875-0E115F083A5C}" type="pres">
      <dgm:prSet presAssocID="{35E88F66-2100-48B0-AD12-3A5550D57D1E}" presName="sibTrans" presStyleLbl="sibTrans2D1" presStyleIdx="1" presStyleCnt="5"/>
      <dgm:spPr bwMode="auto"/>
    </dgm:pt>
    <dgm:pt modelId="{FD38669A-8182-4EDF-887C-EDD5155F6D3B}" type="pres">
      <dgm:prSet presAssocID="{35E88F66-2100-48B0-AD12-3A5550D57D1E}" presName="connectorText" presStyleLbl="sibTrans2D1" presStyleIdx="1" presStyleCnt="5"/>
      <dgm:spPr bwMode="auto"/>
    </dgm:pt>
    <dgm:pt modelId="{2C5B48DF-C8A3-447E-A6B2-553675351965}" type="pres">
      <dgm:prSet presAssocID="{C71F8741-EBB2-46CE-A380-33024FD4ED2C}" presName="node" presStyleLbl="node1" presStyleIdx="2" presStyleCnt="6">
        <dgm:presLayoutVars>
          <dgm:bulletEnabled val="1"/>
        </dgm:presLayoutVars>
      </dgm:prSet>
      <dgm:spPr bwMode="auto"/>
    </dgm:pt>
    <dgm:pt modelId="{74A7290A-7EEE-4F84-8E5C-19EB94EB6709}" type="pres">
      <dgm:prSet presAssocID="{91AAE0F3-D504-418C-8C0E-3D72D9FACC36}" presName="sibTrans" presStyleLbl="sibTrans2D1" presStyleIdx="2" presStyleCnt="5"/>
      <dgm:spPr bwMode="auto"/>
    </dgm:pt>
    <dgm:pt modelId="{4F4BE1C9-1182-4C5F-84F5-813D11F09037}" type="pres">
      <dgm:prSet presAssocID="{91AAE0F3-D504-418C-8C0E-3D72D9FACC36}" presName="connectorText" presStyleLbl="sibTrans2D1" presStyleIdx="2" presStyleCnt="5"/>
      <dgm:spPr bwMode="auto"/>
    </dgm:pt>
    <dgm:pt modelId="{66FF29A6-5A80-46A8-81D9-80DD4C0A8CE4}" type="pres">
      <dgm:prSet presAssocID="{E9D59E72-9500-4B7B-A8A6-5EB840A0501C}" presName="node" presStyleLbl="node1" presStyleIdx="3" presStyleCnt="6">
        <dgm:presLayoutVars>
          <dgm:bulletEnabled val="1"/>
        </dgm:presLayoutVars>
      </dgm:prSet>
      <dgm:spPr bwMode="auto"/>
    </dgm:pt>
    <dgm:pt modelId="{4F701BAD-7939-4051-B20A-6DD1334CAD4F}" type="pres">
      <dgm:prSet presAssocID="{7E999D7A-1AA4-477D-8781-E0526C03A748}" presName="sibTrans" presStyleLbl="sibTrans2D1" presStyleIdx="3" presStyleCnt="5"/>
      <dgm:spPr bwMode="auto"/>
    </dgm:pt>
    <dgm:pt modelId="{25DB9CC3-E1B0-4D42-A51C-B370BCD36E5F}" type="pres">
      <dgm:prSet presAssocID="{7E999D7A-1AA4-477D-8781-E0526C03A748}" presName="connectorText" presStyleLbl="sibTrans2D1" presStyleIdx="3" presStyleCnt="5"/>
      <dgm:spPr bwMode="auto"/>
    </dgm:pt>
    <dgm:pt modelId="{9C36938C-DC9D-425E-832E-99F6F8BDDA9A}" type="pres">
      <dgm:prSet presAssocID="{B57A80E9-E9B2-4FA8-91F3-1BCA69A960C6}" presName="node" presStyleLbl="node1" presStyleIdx="4" presStyleCnt="6">
        <dgm:presLayoutVars>
          <dgm:bulletEnabled val="1"/>
        </dgm:presLayoutVars>
      </dgm:prSet>
      <dgm:spPr bwMode="auto"/>
    </dgm:pt>
    <dgm:pt modelId="{D171B1F2-6194-4E2A-8062-A08433ECEF19}" type="pres">
      <dgm:prSet presAssocID="{5DE5E735-2D89-464E-B224-AB309D861768}" presName="sibTrans" presStyleLbl="sibTrans2D1" presStyleIdx="4" presStyleCnt="5"/>
      <dgm:spPr bwMode="auto"/>
    </dgm:pt>
    <dgm:pt modelId="{BEC4F2E2-C18E-42B9-B1F1-ED2C6E21B7CB}" type="pres">
      <dgm:prSet presAssocID="{5DE5E735-2D89-464E-B224-AB309D861768}" presName="connectorText" presStyleLbl="sibTrans2D1" presStyleIdx="4" presStyleCnt="5"/>
      <dgm:spPr bwMode="auto"/>
    </dgm:pt>
    <dgm:pt modelId="{98DC66FB-F3EB-40F3-8E46-D67E091FA33A}" type="pres">
      <dgm:prSet presAssocID="{1422A85A-2D9F-475D-9135-FFE048A46B97}" presName="node" presStyleLbl="node1" presStyleIdx="5" presStyleCnt="6">
        <dgm:presLayoutVars>
          <dgm:bulletEnabled val="1"/>
        </dgm:presLayoutVars>
      </dgm:prSet>
      <dgm:spPr bwMode="auto"/>
    </dgm:pt>
  </dgm:ptLst>
  <dgm:cxnLst>
    <dgm:cxn modelId="{9C944203-C711-4513-89E5-3E1F3193C7FA}" type="presOf" srcId="{91AAE0F3-D504-418C-8C0E-3D72D9FACC36}" destId="{74A7290A-7EEE-4F84-8E5C-19EB94EB6709}" srcOrd="0" destOrd="0" presId="urn:microsoft.com/office/officeart/2005/8/layout/process2"/>
    <dgm:cxn modelId="{36179E0E-A864-4A51-B742-A2A05CF40459}" type="presOf" srcId="{C71F8741-EBB2-46CE-A380-33024FD4ED2C}" destId="{2C5B48DF-C8A3-447E-A6B2-553675351965}" srcOrd="0" destOrd="0" presId="urn:microsoft.com/office/officeart/2005/8/layout/process2"/>
    <dgm:cxn modelId="{90D04F0F-0604-45B1-93B0-F31B8DBFD8F9}" srcId="{EEBF6814-B428-420B-884D-10E8658FE647}" destId="{B57A80E9-E9B2-4FA8-91F3-1BCA69A960C6}" srcOrd="4" destOrd="0" parTransId="{9430A241-802D-4520-B628-440C4CF5ADA5}" sibTransId="{5DE5E735-2D89-464E-B224-AB309D861768}"/>
    <dgm:cxn modelId="{2E00BC1F-DD27-4B61-8586-EF35B2281C3A}" type="presOf" srcId="{5DE5E735-2D89-464E-B224-AB309D861768}" destId="{D171B1F2-6194-4E2A-8062-A08433ECEF19}" srcOrd="0" destOrd="0" presId="urn:microsoft.com/office/officeart/2005/8/layout/process2"/>
    <dgm:cxn modelId="{37A67723-B27C-4C2A-9737-3E5FA87590FE}" type="presOf" srcId="{7E999D7A-1AA4-477D-8781-E0526C03A748}" destId="{4F701BAD-7939-4051-B20A-6DD1334CAD4F}" srcOrd="0" destOrd="0" presId="urn:microsoft.com/office/officeart/2005/8/layout/process2"/>
    <dgm:cxn modelId="{304A6A35-3638-431D-AEE3-D79DFAC4AEF5}" type="presOf" srcId="{34D58346-462E-49F0-8B45-E044B010E7D4}" destId="{2A272095-059B-4938-92D7-8020A6BA3210}" srcOrd="0" destOrd="0" presId="urn:microsoft.com/office/officeart/2005/8/layout/process2"/>
    <dgm:cxn modelId="{B8F10E3D-8DD4-4366-9AC2-EC16E030C5DB}" srcId="{EEBF6814-B428-420B-884D-10E8658FE647}" destId="{C71F8741-EBB2-46CE-A380-33024FD4ED2C}" srcOrd="2" destOrd="0" parTransId="{28575881-C976-4831-A5CF-9F0614F2011C}" sibTransId="{91AAE0F3-D504-418C-8C0E-3D72D9FACC36}"/>
    <dgm:cxn modelId="{257D775C-1846-4BC4-886F-DE97CBD47BC2}" type="presOf" srcId="{E9D59E72-9500-4B7B-A8A6-5EB840A0501C}" destId="{66FF29A6-5A80-46A8-81D9-80DD4C0A8CE4}" srcOrd="0" destOrd="0" presId="urn:microsoft.com/office/officeart/2005/8/layout/process2"/>
    <dgm:cxn modelId="{DF9A495E-7431-4D95-B40D-1445767ABC7F}" type="presOf" srcId="{54D1F014-6D0C-4907-953A-F31593360764}" destId="{0EEB1CC5-CCFE-4593-B9F3-F6A904DC7ADA}" srcOrd="0" destOrd="0" presId="urn:microsoft.com/office/officeart/2005/8/layout/process2"/>
    <dgm:cxn modelId="{83FE0967-3363-4DAE-BD4F-DDE92C1633BE}" srcId="{EEBF6814-B428-420B-884D-10E8658FE647}" destId="{E9D59E72-9500-4B7B-A8A6-5EB840A0501C}" srcOrd="3" destOrd="0" parTransId="{82EBF326-B523-40D6-B3CD-18053F8D20B7}" sibTransId="{7E999D7A-1AA4-477D-8781-E0526C03A748}"/>
    <dgm:cxn modelId="{A5159248-B8FD-44DB-80A2-AE382CBA1738}" type="presOf" srcId="{54D1F014-6D0C-4907-953A-F31593360764}" destId="{EFA545BF-7EB1-4F2F-8ACB-B611C5FFE8FB}" srcOrd="1" destOrd="0" presId="urn:microsoft.com/office/officeart/2005/8/layout/process2"/>
    <dgm:cxn modelId="{A3CEEE68-0D20-4624-B962-E2B8308D7036}" type="presOf" srcId="{B57A80E9-E9B2-4FA8-91F3-1BCA69A960C6}" destId="{9C36938C-DC9D-425E-832E-99F6F8BDDA9A}" srcOrd="0" destOrd="0" presId="urn:microsoft.com/office/officeart/2005/8/layout/process2"/>
    <dgm:cxn modelId="{9352BC69-F186-4173-9DFF-003D3612F1FE}" type="presOf" srcId="{7E999D7A-1AA4-477D-8781-E0526C03A748}" destId="{25DB9CC3-E1B0-4D42-A51C-B370BCD36E5F}" srcOrd="1" destOrd="0" presId="urn:microsoft.com/office/officeart/2005/8/layout/process2"/>
    <dgm:cxn modelId="{C988B275-CCD4-4CE3-9821-2416B4494B42}" srcId="{EEBF6814-B428-420B-884D-10E8658FE647}" destId="{34D58346-462E-49F0-8B45-E044B010E7D4}" srcOrd="0" destOrd="0" parTransId="{8E0B8BAD-1518-41E0-A089-5042999DE6C2}" sibTransId="{54D1F014-6D0C-4907-953A-F31593360764}"/>
    <dgm:cxn modelId="{F69F6157-CA4E-44AB-A518-2E188605DCE5}" type="presOf" srcId="{1422A85A-2D9F-475D-9135-FFE048A46B97}" destId="{98DC66FB-F3EB-40F3-8E46-D67E091FA33A}" srcOrd="0" destOrd="0" presId="urn:microsoft.com/office/officeart/2005/8/layout/process2"/>
    <dgm:cxn modelId="{4024D978-575B-40EB-A7C5-4E54322E7E67}" srcId="{EEBF6814-B428-420B-884D-10E8658FE647}" destId="{1422A85A-2D9F-475D-9135-FFE048A46B97}" srcOrd="5" destOrd="0" parTransId="{7D465782-73C9-44A9-8BAE-65D8771A4572}" sibTransId="{DBD76EFF-A740-4E38-949F-D78994D135F6}"/>
    <dgm:cxn modelId="{E62C7B79-0B0F-4BD9-AF29-8702232D0BAE}" srcId="{EEBF6814-B428-420B-884D-10E8658FE647}" destId="{1C5D1D12-668E-49F0-9945-C0096672BFE8}" srcOrd="1" destOrd="0" parTransId="{B1FE24BB-004B-46EA-A92D-4F4592C91D10}" sibTransId="{35E88F66-2100-48B0-AD12-3A5550D57D1E}"/>
    <dgm:cxn modelId="{9D8CB5BA-80E7-4C35-B277-C289FE237F5F}" type="presOf" srcId="{35E88F66-2100-48B0-AD12-3A5550D57D1E}" destId="{01DC7832-FB22-476A-A875-0E115F083A5C}" srcOrd="0" destOrd="0" presId="urn:microsoft.com/office/officeart/2005/8/layout/process2"/>
    <dgm:cxn modelId="{7E8C97BE-4B09-4009-90E8-99C557470619}" type="presOf" srcId="{5DE5E735-2D89-464E-B224-AB309D861768}" destId="{BEC4F2E2-C18E-42B9-B1F1-ED2C6E21B7CB}" srcOrd="1" destOrd="0" presId="urn:microsoft.com/office/officeart/2005/8/layout/process2"/>
    <dgm:cxn modelId="{ECA4DDE3-02AB-4A5C-A21E-0D81E09AF775}" type="presOf" srcId="{91AAE0F3-D504-418C-8C0E-3D72D9FACC36}" destId="{4F4BE1C9-1182-4C5F-84F5-813D11F09037}" srcOrd="1" destOrd="0" presId="urn:microsoft.com/office/officeart/2005/8/layout/process2"/>
    <dgm:cxn modelId="{841E47E8-E9A4-447E-A53F-036EB4214F26}" type="presOf" srcId="{35E88F66-2100-48B0-AD12-3A5550D57D1E}" destId="{FD38669A-8182-4EDF-887C-EDD5155F6D3B}" srcOrd="1" destOrd="0" presId="urn:microsoft.com/office/officeart/2005/8/layout/process2"/>
    <dgm:cxn modelId="{D7D53AEE-E58B-4321-B4B2-378A19F841E2}" type="presOf" srcId="{1C5D1D12-668E-49F0-9945-C0096672BFE8}" destId="{484AB613-DDB8-413D-961F-BF27B2BB7196}" srcOrd="0" destOrd="0" presId="urn:microsoft.com/office/officeart/2005/8/layout/process2"/>
    <dgm:cxn modelId="{ED18A4FE-55EE-446A-A605-75E5C6030FE4}" type="presOf" srcId="{EEBF6814-B428-420B-884D-10E8658FE647}" destId="{7D94DEFB-0ED8-4815-B7D4-D1EBA7DA82A0}" srcOrd="0" destOrd="0" presId="urn:microsoft.com/office/officeart/2005/8/layout/process2"/>
    <dgm:cxn modelId="{4B53D408-6D46-4992-A7A2-932ECEDB41CD}" type="presParOf" srcId="{7D94DEFB-0ED8-4815-B7D4-D1EBA7DA82A0}" destId="{2A272095-059B-4938-92D7-8020A6BA3210}" srcOrd="0" destOrd="0" presId="urn:microsoft.com/office/officeart/2005/8/layout/process2"/>
    <dgm:cxn modelId="{BC4F223B-3F8A-405F-B044-11D522148F8C}" type="presParOf" srcId="{7D94DEFB-0ED8-4815-B7D4-D1EBA7DA82A0}" destId="{0EEB1CC5-CCFE-4593-B9F3-F6A904DC7ADA}" srcOrd="1" destOrd="0" presId="urn:microsoft.com/office/officeart/2005/8/layout/process2"/>
    <dgm:cxn modelId="{E155EC0A-CF2C-476A-8B94-89585685FDFE}" type="presParOf" srcId="{0EEB1CC5-CCFE-4593-B9F3-F6A904DC7ADA}" destId="{EFA545BF-7EB1-4F2F-8ACB-B611C5FFE8FB}" srcOrd="0" destOrd="0" presId="urn:microsoft.com/office/officeart/2005/8/layout/process2"/>
    <dgm:cxn modelId="{559C281C-9424-497A-9DB7-00A8D85C0F23}" type="presParOf" srcId="{7D94DEFB-0ED8-4815-B7D4-D1EBA7DA82A0}" destId="{484AB613-DDB8-413D-961F-BF27B2BB7196}" srcOrd="2" destOrd="0" presId="urn:microsoft.com/office/officeart/2005/8/layout/process2"/>
    <dgm:cxn modelId="{E065A9D5-ED18-4F2E-A05D-A97FE02AD9AC}" type="presParOf" srcId="{7D94DEFB-0ED8-4815-B7D4-D1EBA7DA82A0}" destId="{01DC7832-FB22-476A-A875-0E115F083A5C}" srcOrd="3" destOrd="0" presId="urn:microsoft.com/office/officeart/2005/8/layout/process2"/>
    <dgm:cxn modelId="{6B7F821A-5D08-456C-8A75-FA2B09D70791}" type="presParOf" srcId="{01DC7832-FB22-476A-A875-0E115F083A5C}" destId="{FD38669A-8182-4EDF-887C-EDD5155F6D3B}" srcOrd="0" destOrd="0" presId="urn:microsoft.com/office/officeart/2005/8/layout/process2"/>
    <dgm:cxn modelId="{9C77C886-CC86-4F08-9AE3-EB84F2939BE3}" type="presParOf" srcId="{7D94DEFB-0ED8-4815-B7D4-D1EBA7DA82A0}" destId="{2C5B48DF-C8A3-447E-A6B2-553675351965}" srcOrd="4" destOrd="0" presId="urn:microsoft.com/office/officeart/2005/8/layout/process2"/>
    <dgm:cxn modelId="{CAB6B4B1-D2C3-4557-BC55-D16FB0F219DD}" type="presParOf" srcId="{7D94DEFB-0ED8-4815-B7D4-D1EBA7DA82A0}" destId="{74A7290A-7EEE-4F84-8E5C-19EB94EB6709}" srcOrd="5" destOrd="0" presId="urn:microsoft.com/office/officeart/2005/8/layout/process2"/>
    <dgm:cxn modelId="{2C13EC85-C63B-465A-A002-F14E0AF23538}" type="presParOf" srcId="{74A7290A-7EEE-4F84-8E5C-19EB94EB6709}" destId="{4F4BE1C9-1182-4C5F-84F5-813D11F09037}" srcOrd="0" destOrd="0" presId="urn:microsoft.com/office/officeart/2005/8/layout/process2"/>
    <dgm:cxn modelId="{76BF2339-DC90-48EC-A66F-8AC6F8B0B506}" type="presParOf" srcId="{7D94DEFB-0ED8-4815-B7D4-D1EBA7DA82A0}" destId="{66FF29A6-5A80-46A8-81D9-80DD4C0A8CE4}" srcOrd="6" destOrd="0" presId="urn:microsoft.com/office/officeart/2005/8/layout/process2"/>
    <dgm:cxn modelId="{76FCD7E6-3FC6-4639-B59C-08FF065FECBA}" type="presParOf" srcId="{7D94DEFB-0ED8-4815-B7D4-D1EBA7DA82A0}" destId="{4F701BAD-7939-4051-B20A-6DD1334CAD4F}" srcOrd="7" destOrd="0" presId="urn:microsoft.com/office/officeart/2005/8/layout/process2"/>
    <dgm:cxn modelId="{7828DD9B-556E-443C-84B2-E42BF717AC26}" type="presParOf" srcId="{4F701BAD-7939-4051-B20A-6DD1334CAD4F}" destId="{25DB9CC3-E1B0-4D42-A51C-B370BCD36E5F}" srcOrd="0" destOrd="0" presId="urn:microsoft.com/office/officeart/2005/8/layout/process2"/>
    <dgm:cxn modelId="{65E2CE03-50FA-4016-8BED-D15D2A0066AE}" type="presParOf" srcId="{7D94DEFB-0ED8-4815-B7D4-D1EBA7DA82A0}" destId="{9C36938C-DC9D-425E-832E-99F6F8BDDA9A}" srcOrd="8" destOrd="0" presId="urn:microsoft.com/office/officeart/2005/8/layout/process2"/>
    <dgm:cxn modelId="{38AB9DDB-BE70-40BE-B9FE-F36773F1F60A}" type="presParOf" srcId="{7D94DEFB-0ED8-4815-B7D4-D1EBA7DA82A0}" destId="{D171B1F2-6194-4E2A-8062-A08433ECEF19}" srcOrd="9" destOrd="0" presId="urn:microsoft.com/office/officeart/2005/8/layout/process2"/>
    <dgm:cxn modelId="{0B141503-4D41-4219-9E07-A2A653FEF3A7}" type="presParOf" srcId="{D171B1F2-6194-4E2A-8062-A08433ECEF19}" destId="{BEC4F2E2-C18E-42B9-B1F1-ED2C6E21B7CB}" srcOrd="0" destOrd="0" presId="urn:microsoft.com/office/officeart/2005/8/layout/process2"/>
    <dgm:cxn modelId="{FD48D1F4-5DEE-40C9-AEEF-77D073B3A0C0}" type="presParOf" srcId="{7D94DEFB-0ED8-4815-B7D4-D1EBA7DA82A0}" destId="{98DC66FB-F3EB-40F3-8E46-D67E091FA33A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0835B-6D16-4602-909E-CA6B2AA180CF}">
      <dsp:nvSpPr>
        <dsp:cNvPr id="0" name=""/>
        <dsp:cNvSpPr/>
      </dsp:nvSpPr>
      <dsp:spPr>
        <a:xfrm>
          <a:off x="35544" y="-92641"/>
          <a:ext cx="2681090" cy="271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Durabilité amont</a:t>
          </a:r>
        </a:p>
      </dsp:txBody>
      <dsp:txXfrm>
        <a:off x="35544" y="-92641"/>
        <a:ext cx="2681090" cy="271224"/>
      </dsp:txXfrm>
    </dsp:sp>
    <dsp:sp modelId="{FFFBDF65-75E6-4DBD-859D-3113F9B0B92D}">
      <dsp:nvSpPr>
        <dsp:cNvPr id="0" name=""/>
        <dsp:cNvSpPr/>
      </dsp:nvSpPr>
      <dsp:spPr>
        <a:xfrm>
          <a:off x="0" y="178582"/>
          <a:ext cx="2695570" cy="14822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Interdiction de provenance de certaines zones « interdites » (zones humides…) pour la biomasse agricole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>
              <a:solidFill>
                <a:schemeClr val="accent4"/>
              </a:solidFill>
            </a:rPr>
            <a:t>Analyse de risque </a:t>
          </a:r>
          <a:r>
            <a:rPr lang="fr-FR" sz="1200" kern="1200" dirty="0">
              <a:solidFill>
                <a:schemeClr val="accent4"/>
              </a:solidFill>
            </a:rPr>
            <a:t>à l’échelle nationale pour la biomasse forestière (FR : risque faible)</a:t>
          </a:r>
        </a:p>
      </dsp:txBody>
      <dsp:txXfrm>
        <a:off x="0" y="178582"/>
        <a:ext cx="2695570" cy="1482299"/>
      </dsp:txXfrm>
    </dsp:sp>
    <dsp:sp modelId="{9DC3D63B-E463-4F1D-A3DC-D2A80E7F546A}">
      <dsp:nvSpPr>
        <dsp:cNvPr id="0" name=""/>
        <dsp:cNvSpPr/>
      </dsp:nvSpPr>
      <dsp:spPr>
        <a:xfrm>
          <a:off x="3042090" y="-92641"/>
          <a:ext cx="2683173" cy="271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GES</a:t>
          </a:r>
        </a:p>
      </dsp:txBody>
      <dsp:txXfrm>
        <a:off x="3042090" y="-92641"/>
        <a:ext cx="2683173" cy="271224"/>
      </dsp:txXfrm>
    </dsp:sp>
    <dsp:sp modelId="{0CD51872-9187-4679-A963-023B5B17DA13}">
      <dsp:nvSpPr>
        <dsp:cNvPr id="0" name=""/>
        <dsp:cNvSpPr/>
      </dsp:nvSpPr>
      <dsp:spPr>
        <a:xfrm>
          <a:off x="3041539" y="178582"/>
          <a:ext cx="2684274" cy="14822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Réduction des émissions de GES par rapport à un combustible de référence fossile (ACV), hors émissions de combustion finales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>
              <a:solidFill>
                <a:schemeClr val="accent4"/>
              </a:solidFill>
            </a:rPr>
            <a:t>Si mise en service après le 31 décembre 2020 uniquement (solide/gaz)</a:t>
          </a:r>
        </a:p>
      </dsp:txBody>
      <dsp:txXfrm>
        <a:off x="3041539" y="178582"/>
        <a:ext cx="2684274" cy="1482299"/>
      </dsp:txXfrm>
    </dsp:sp>
    <dsp:sp modelId="{B510A290-7F9F-4F4F-B4F9-7708F4E2580D}">
      <dsp:nvSpPr>
        <dsp:cNvPr id="0" name=""/>
        <dsp:cNvSpPr/>
      </dsp:nvSpPr>
      <dsp:spPr>
        <a:xfrm>
          <a:off x="6067339" y="-92641"/>
          <a:ext cx="2447102" cy="2712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Efficacité énergétique</a:t>
          </a:r>
        </a:p>
      </dsp:txBody>
      <dsp:txXfrm>
        <a:off x="6067339" y="-92641"/>
        <a:ext cx="2447102" cy="271224"/>
      </dsp:txXfrm>
    </dsp:sp>
    <dsp:sp modelId="{CB16EE84-FCDD-4D62-A7BB-8CA307D5E89F}">
      <dsp:nvSpPr>
        <dsp:cNvPr id="0" name=""/>
        <dsp:cNvSpPr/>
      </dsp:nvSpPr>
      <dsp:spPr>
        <a:xfrm>
          <a:off x="6060542" y="178582"/>
          <a:ext cx="2460696" cy="14822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Critère d’efficacité énergétique des installations de production d’électricité (rendement minimal à respecter)</a:t>
          </a:r>
        </a:p>
      </dsp:txBody>
      <dsp:txXfrm>
        <a:off x="6060542" y="178582"/>
        <a:ext cx="2460696" cy="1482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72095-059B-4938-92D7-8020A6BA3210}">
      <dsp:nvSpPr>
        <dsp:cNvPr id="0" name=""/>
        <dsp:cNvSpPr/>
      </dsp:nvSpPr>
      <dsp:spPr>
        <a:xfrm>
          <a:off x="632591" y="1059"/>
          <a:ext cx="1183088" cy="313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Produit à base de bois</a:t>
          </a:r>
        </a:p>
      </dsp:txBody>
      <dsp:txXfrm>
        <a:off x="641787" y="10255"/>
        <a:ext cx="1164696" cy="295593"/>
      </dsp:txXfrm>
    </dsp:sp>
    <dsp:sp modelId="{0EEB1CC5-CCFE-4593-B9F3-F6A904DC7ADA}">
      <dsp:nvSpPr>
        <dsp:cNvPr id="0" name=""/>
        <dsp:cNvSpPr/>
      </dsp:nvSpPr>
      <dsp:spPr>
        <a:xfrm rot="5400000">
          <a:off x="1165263" y="322895"/>
          <a:ext cx="117744" cy="141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 rot="-5400000">
        <a:off x="1181748" y="334670"/>
        <a:ext cx="84775" cy="82421"/>
      </dsp:txXfrm>
    </dsp:sp>
    <dsp:sp modelId="{484AB613-DDB8-413D-961F-BF27B2BB7196}">
      <dsp:nvSpPr>
        <dsp:cNvPr id="0" name=""/>
        <dsp:cNvSpPr/>
      </dsp:nvSpPr>
      <dsp:spPr>
        <a:xfrm>
          <a:off x="632591" y="472038"/>
          <a:ext cx="1183088" cy="313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Allongement de la durée de vie des produits bois</a:t>
          </a:r>
        </a:p>
      </dsp:txBody>
      <dsp:txXfrm>
        <a:off x="641787" y="481234"/>
        <a:ext cx="1164696" cy="295593"/>
      </dsp:txXfrm>
    </dsp:sp>
    <dsp:sp modelId="{01DC7832-FB22-476A-A875-0E115F083A5C}">
      <dsp:nvSpPr>
        <dsp:cNvPr id="0" name=""/>
        <dsp:cNvSpPr/>
      </dsp:nvSpPr>
      <dsp:spPr>
        <a:xfrm rot="5400000">
          <a:off x="1165263" y="793873"/>
          <a:ext cx="117744" cy="141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 rot="-5400000">
        <a:off x="1181748" y="805648"/>
        <a:ext cx="84775" cy="82421"/>
      </dsp:txXfrm>
    </dsp:sp>
    <dsp:sp modelId="{2C5B48DF-C8A3-447E-A6B2-553675351965}">
      <dsp:nvSpPr>
        <dsp:cNvPr id="0" name=""/>
        <dsp:cNvSpPr/>
      </dsp:nvSpPr>
      <dsp:spPr>
        <a:xfrm>
          <a:off x="632591" y="943017"/>
          <a:ext cx="1183088" cy="313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Réutilisation</a:t>
          </a:r>
        </a:p>
      </dsp:txBody>
      <dsp:txXfrm>
        <a:off x="641787" y="952213"/>
        <a:ext cx="1164696" cy="295593"/>
      </dsp:txXfrm>
    </dsp:sp>
    <dsp:sp modelId="{74A7290A-7EEE-4F84-8E5C-19EB94EB6709}">
      <dsp:nvSpPr>
        <dsp:cNvPr id="0" name=""/>
        <dsp:cNvSpPr/>
      </dsp:nvSpPr>
      <dsp:spPr>
        <a:xfrm rot="5400000">
          <a:off x="1165263" y="1264852"/>
          <a:ext cx="117744" cy="141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 rot="-5400000">
        <a:off x="1181748" y="1276627"/>
        <a:ext cx="84775" cy="82421"/>
      </dsp:txXfrm>
    </dsp:sp>
    <dsp:sp modelId="{66FF29A6-5A80-46A8-81D9-80DD4C0A8CE4}">
      <dsp:nvSpPr>
        <dsp:cNvPr id="0" name=""/>
        <dsp:cNvSpPr/>
      </dsp:nvSpPr>
      <dsp:spPr>
        <a:xfrm>
          <a:off x="632591" y="1413995"/>
          <a:ext cx="1183088" cy="313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Recyclage</a:t>
          </a:r>
        </a:p>
      </dsp:txBody>
      <dsp:txXfrm>
        <a:off x="641787" y="1423191"/>
        <a:ext cx="1164696" cy="295593"/>
      </dsp:txXfrm>
    </dsp:sp>
    <dsp:sp modelId="{4F701BAD-7939-4051-B20A-6DD1334CAD4F}">
      <dsp:nvSpPr>
        <dsp:cNvPr id="0" name=""/>
        <dsp:cNvSpPr/>
      </dsp:nvSpPr>
      <dsp:spPr>
        <a:xfrm rot="5400000">
          <a:off x="1165263" y="1735831"/>
          <a:ext cx="117744" cy="141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 rot="-5400000">
        <a:off x="1181748" y="1747606"/>
        <a:ext cx="84775" cy="82421"/>
      </dsp:txXfrm>
    </dsp:sp>
    <dsp:sp modelId="{9C36938C-DC9D-425E-832E-99F6F8BDDA9A}">
      <dsp:nvSpPr>
        <dsp:cNvPr id="0" name=""/>
        <dsp:cNvSpPr/>
      </dsp:nvSpPr>
      <dsp:spPr>
        <a:xfrm>
          <a:off x="632591" y="1884974"/>
          <a:ext cx="1183088" cy="313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Bioénergie</a:t>
          </a:r>
        </a:p>
      </dsp:txBody>
      <dsp:txXfrm>
        <a:off x="641787" y="1894170"/>
        <a:ext cx="1164696" cy="295593"/>
      </dsp:txXfrm>
    </dsp:sp>
    <dsp:sp modelId="{D171B1F2-6194-4E2A-8062-A08433ECEF19}">
      <dsp:nvSpPr>
        <dsp:cNvPr id="0" name=""/>
        <dsp:cNvSpPr/>
      </dsp:nvSpPr>
      <dsp:spPr>
        <a:xfrm rot="5400000">
          <a:off x="1165263" y="2206810"/>
          <a:ext cx="117744" cy="141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 rot="-5400000">
        <a:off x="1181748" y="2218585"/>
        <a:ext cx="84775" cy="82421"/>
      </dsp:txXfrm>
    </dsp:sp>
    <dsp:sp modelId="{98DC66FB-F3EB-40F3-8E46-D67E091FA33A}">
      <dsp:nvSpPr>
        <dsp:cNvPr id="0" name=""/>
        <dsp:cNvSpPr/>
      </dsp:nvSpPr>
      <dsp:spPr>
        <a:xfrm>
          <a:off x="632591" y="2355953"/>
          <a:ext cx="1183088" cy="313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Elimination</a:t>
          </a:r>
        </a:p>
      </dsp:txBody>
      <dsp:txXfrm>
        <a:off x="641787" y="2365149"/>
        <a:ext cx="1164696" cy="2955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72095-059B-4938-92D7-8020A6BA3210}">
      <dsp:nvSpPr>
        <dsp:cNvPr id="0" name=""/>
        <dsp:cNvSpPr/>
      </dsp:nvSpPr>
      <dsp:spPr bwMode="auto">
        <a:xfrm>
          <a:off x="409726" y="1458"/>
          <a:ext cx="1628818" cy="432280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r>
            <a:rPr lang="fr-FR" sz="1100" kern="1200"/>
            <a:t>Produit à base de bois</a:t>
          </a:r>
          <a:endParaRPr sz="1100" kern="1200"/>
        </a:p>
      </dsp:txBody>
      <dsp:txXfrm>
        <a:off x="422387" y="14119"/>
        <a:ext cx="1603496" cy="406958"/>
      </dsp:txXfrm>
    </dsp:sp>
    <dsp:sp modelId="{0EEB1CC5-CCFE-4593-B9F3-F6A904DC7ADA}">
      <dsp:nvSpPr>
        <dsp:cNvPr id="0" name=""/>
        <dsp:cNvSpPr/>
      </dsp:nvSpPr>
      <dsp:spPr bwMode="auto">
        <a:xfrm rot="5400000">
          <a:off x="1143083" y="444546"/>
          <a:ext cx="162105" cy="194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endParaRPr lang="fr-FR" sz="800" kern="1200"/>
        </a:p>
      </dsp:txBody>
      <dsp:txXfrm rot="-5400000">
        <a:off x="1165778" y="460757"/>
        <a:ext cx="116716" cy="113474"/>
      </dsp:txXfrm>
    </dsp:sp>
    <dsp:sp modelId="{484AB613-DDB8-413D-961F-BF27B2BB7196}">
      <dsp:nvSpPr>
        <dsp:cNvPr id="0" name=""/>
        <dsp:cNvSpPr/>
      </dsp:nvSpPr>
      <dsp:spPr bwMode="auto">
        <a:xfrm>
          <a:off x="409726" y="649879"/>
          <a:ext cx="1628818" cy="432280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r>
            <a:rPr lang="fr-FR" sz="1100" kern="1200"/>
            <a:t>Allongement de la durée de vie des produits bois</a:t>
          </a:r>
          <a:endParaRPr sz="1100" kern="1200"/>
        </a:p>
      </dsp:txBody>
      <dsp:txXfrm>
        <a:off x="422387" y="662540"/>
        <a:ext cx="1603496" cy="406958"/>
      </dsp:txXfrm>
    </dsp:sp>
    <dsp:sp modelId="{01DC7832-FB22-476A-A875-0E115F083A5C}">
      <dsp:nvSpPr>
        <dsp:cNvPr id="0" name=""/>
        <dsp:cNvSpPr/>
      </dsp:nvSpPr>
      <dsp:spPr bwMode="auto">
        <a:xfrm rot="5400000">
          <a:off x="1143083" y="1092966"/>
          <a:ext cx="162105" cy="194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endParaRPr lang="fr-FR" sz="800" kern="1200"/>
        </a:p>
      </dsp:txBody>
      <dsp:txXfrm rot="-5400000">
        <a:off x="1165778" y="1109177"/>
        <a:ext cx="116716" cy="113474"/>
      </dsp:txXfrm>
    </dsp:sp>
    <dsp:sp modelId="{2C5B48DF-C8A3-447E-A6B2-553675351965}">
      <dsp:nvSpPr>
        <dsp:cNvPr id="0" name=""/>
        <dsp:cNvSpPr/>
      </dsp:nvSpPr>
      <dsp:spPr bwMode="auto">
        <a:xfrm>
          <a:off x="409726" y="1298300"/>
          <a:ext cx="1628818" cy="432280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r>
            <a:rPr lang="fr-FR" sz="1100" kern="1200"/>
            <a:t>Réutilisation</a:t>
          </a:r>
          <a:endParaRPr sz="1100" kern="1200"/>
        </a:p>
      </dsp:txBody>
      <dsp:txXfrm>
        <a:off x="422387" y="1310961"/>
        <a:ext cx="1603496" cy="406958"/>
      </dsp:txXfrm>
    </dsp:sp>
    <dsp:sp modelId="{74A7290A-7EEE-4F84-8E5C-19EB94EB6709}">
      <dsp:nvSpPr>
        <dsp:cNvPr id="0" name=""/>
        <dsp:cNvSpPr/>
      </dsp:nvSpPr>
      <dsp:spPr bwMode="auto">
        <a:xfrm rot="5400000">
          <a:off x="1143083" y="1741387"/>
          <a:ext cx="162105" cy="194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endParaRPr lang="fr-FR" sz="800" kern="1200"/>
        </a:p>
      </dsp:txBody>
      <dsp:txXfrm rot="-5400000">
        <a:off x="1165778" y="1757598"/>
        <a:ext cx="116716" cy="113474"/>
      </dsp:txXfrm>
    </dsp:sp>
    <dsp:sp modelId="{66FF29A6-5A80-46A8-81D9-80DD4C0A8CE4}">
      <dsp:nvSpPr>
        <dsp:cNvPr id="0" name=""/>
        <dsp:cNvSpPr/>
      </dsp:nvSpPr>
      <dsp:spPr bwMode="auto">
        <a:xfrm>
          <a:off x="409726" y="1946720"/>
          <a:ext cx="1628818" cy="432280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r>
            <a:rPr lang="fr-FR" sz="1100" kern="1200"/>
            <a:t>Recyclage</a:t>
          </a:r>
          <a:endParaRPr sz="1100" kern="1200"/>
        </a:p>
      </dsp:txBody>
      <dsp:txXfrm>
        <a:off x="422387" y="1959381"/>
        <a:ext cx="1603496" cy="406958"/>
      </dsp:txXfrm>
    </dsp:sp>
    <dsp:sp modelId="{4F701BAD-7939-4051-B20A-6DD1334CAD4F}">
      <dsp:nvSpPr>
        <dsp:cNvPr id="0" name=""/>
        <dsp:cNvSpPr/>
      </dsp:nvSpPr>
      <dsp:spPr bwMode="auto">
        <a:xfrm rot="5400000">
          <a:off x="1143083" y="2389807"/>
          <a:ext cx="162105" cy="194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endParaRPr lang="fr-FR" sz="800" kern="1200"/>
        </a:p>
      </dsp:txBody>
      <dsp:txXfrm rot="-5400000">
        <a:off x="1165778" y="2406018"/>
        <a:ext cx="116716" cy="113474"/>
      </dsp:txXfrm>
    </dsp:sp>
    <dsp:sp modelId="{9C36938C-DC9D-425E-832E-99F6F8BDDA9A}">
      <dsp:nvSpPr>
        <dsp:cNvPr id="0" name=""/>
        <dsp:cNvSpPr/>
      </dsp:nvSpPr>
      <dsp:spPr bwMode="auto">
        <a:xfrm>
          <a:off x="409726" y="2595141"/>
          <a:ext cx="1628818" cy="432280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r>
            <a:rPr lang="fr-FR" sz="1100" kern="1200"/>
            <a:t>Bioénergie</a:t>
          </a:r>
          <a:endParaRPr sz="1100" kern="1200"/>
        </a:p>
      </dsp:txBody>
      <dsp:txXfrm>
        <a:off x="422387" y="2607802"/>
        <a:ext cx="1603496" cy="406958"/>
      </dsp:txXfrm>
    </dsp:sp>
    <dsp:sp modelId="{D171B1F2-6194-4E2A-8062-A08433ECEF19}">
      <dsp:nvSpPr>
        <dsp:cNvPr id="0" name=""/>
        <dsp:cNvSpPr/>
      </dsp:nvSpPr>
      <dsp:spPr bwMode="auto">
        <a:xfrm rot="5400000">
          <a:off x="1143083" y="3038228"/>
          <a:ext cx="162105" cy="194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endParaRPr lang="fr-FR" sz="800" kern="1200"/>
        </a:p>
      </dsp:txBody>
      <dsp:txXfrm rot="-5400000">
        <a:off x="1165778" y="3054439"/>
        <a:ext cx="116716" cy="113474"/>
      </dsp:txXfrm>
    </dsp:sp>
    <dsp:sp modelId="{98DC66FB-F3EB-40F3-8E46-D67E091FA33A}">
      <dsp:nvSpPr>
        <dsp:cNvPr id="0" name=""/>
        <dsp:cNvSpPr/>
      </dsp:nvSpPr>
      <dsp:spPr bwMode="auto">
        <a:xfrm>
          <a:off x="409726" y="3243561"/>
          <a:ext cx="1628818" cy="432280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/>
          </a:pPr>
          <a:r>
            <a:rPr lang="fr-FR" sz="1100" kern="1200"/>
            <a:t>Elimination</a:t>
          </a:r>
          <a:endParaRPr sz="1100" kern="1200"/>
        </a:p>
      </dsp:txBody>
      <dsp:txXfrm>
        <a:off x="422387" y="3256222"/>
        <a:ext cx="1603496" cy="406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17/12/2025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223658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183507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040893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9A6A42-7F55-ADAA-C859-FD30C81CF825}" type="slidenum">
              <a:rPr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5897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625A019-66B8-83B2-C8C6-A075AF4423DD}" type="slidenum">
              <a:rPr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8590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625A019-66B8-83B2-C8C6-A075AF4423DD}" type="slidenum">
              <a:rPr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2396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625A019-66B8-83B2-C8C6-A075AF4423DD}" type="slidenum">
              <a:rPr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4714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EEF763-F5B4-FA89-AB6D-D47CFC0B614D}" type="slidenum">
              <a:rPr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30106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EEF763-F5B4-FA89-AB6D-D47CFC0B614D}" type="slidenum">
              <a:rPr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45908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EEF763-F5B4-FA89-AB6D-D47CFC0B614D}" type="slidenum">
              <a:rPr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03239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EEF763-F5B4-FA89-AB6D-D47CFC0B614D}" type="slidenum">
              <a:rPr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3673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223658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183507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040893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9A6A42-7F55-ADAA-C859-FD30C81CF825}" type="slidenum">
              <a:rPr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2749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DE21AED-2C00-1F9F-2F9D-31346AB7F222}" type="slidenum">
              <a:rPr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59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DE21AED-2C00-1F9F-2F9D-31346AB7F222}" type="slidenum">
              <a:rPr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9019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DE21AED-2C00-1F9F-2F9D-31346AB7F222}" type="slidenum">
              <a:rPr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0226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223658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183507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040893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9A6A42-7F55-ADAA-C859-FD30C81CF825}" type="slidenum">
              <a:rPr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3904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223658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183507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040893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9A6A42-7F55-ADAA-C859-FD30C81CF825}" type="slidenum">
              <a:rPr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0708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223658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183507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040893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9A6A42-7F55-ADAA-C859-FD30C81CF825}" type="slidenum">
              <a:rPr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536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625A019-66B8-83B2-C8C6-A075AF4423DD}" type="slidenum">
              <a:rPr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23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53599" y="3883500"/>
            <a:ext cx="3240000" cy="900000"/>
          </a:xfrm>
          <a:prstGeom prst="rect">
            <a:avLst/>
          </a:prstGeom>
        </p:spPr>
        <p:txBody>
          <a:bodyPr anchor="b" anchorCtr="0"/>
          <a:lstStyle>
            <a:lvl1pPr>
              <a:defRPr sz="1151"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E902E33-E4FF-7648-A2C7-F859E0ED08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943" y="555526"/>
            <a:ext cx="4440108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51200" y="2347201"/>
            <a:ext cx="82128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1" b="1" cap="all" baseline="0">
                <a:latin typeface="Marianne" panose="02000000000000000000" pitchFamily="2" charset="0"/>
              </a:defRPr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1">
                <a:latin typeface="Marianne" panose="02000000000000000000" pitchFamily="2" charset="0"/>
              </a:defRPr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6" name="Espace réservé de la date 3">
            <a:extLst>
              <a:ext uri="{FF2B5EF4-FFF2-40B4-BE49-F238E27FC236}">
                <a16:creationId xmlns:a16="http://schemas.microsoft.com/office/drawing/2014/main" id="{D9387837-CD5B-3E4E-9E59-C8DB12527315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7519323" y="4797009"/>
            <a:ext cx="117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7" name="Espace réservé du pied de page 4">
            <a:extLst>
              <a:ext uri="{FF2B5EF4-FFF2-40B4-BE49-F238E27FC236}">
                <a16:creationId xmlns:a16="http://schemas.microsoft.com/office/drawing/2014/main" id="{271E1371-3B27-554D-B915-3A48B2D0E0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54677" y="4783500"/>
            <a:ext cx="5697987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FF79EAD0-31CB-FA4F-BCD3-C805FE4A8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160993" y="4797009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F3A4CB5D-FC30-D646-8656-25633DB71F77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4680" y="4783500"/>
            <a:ext cx="8234645" cy="13502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6AF38D51-8419-9947-822F-A96E66580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6048" y="339502"/>
            <a:ext cx="2129728" cy="7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54681" y="1079176"/>
            <a:ext cx="8234647" cy="632426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54679" y="1891968"/>
            <a:ext cx="2415943" cy="2530800"/>
          </a:xfrm>
        </p:spPr>
        <p:txBody>
          <a:bodyPr/>
          <a:lstStyle>
            <a:lvl1pPr marL="143993" indent="-143993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84" indent="-143993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5FB5B345-6693-E943-AD4E-75417A60F92D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7519323" y="4797009"/>
            <a:ext cx="117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2EF08C85-DF0D-604F-9432-6028A5C97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54677" y="4783500"/>
            <a:ext cx="5697987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DF7C6319-0AEA-C249-A583-CFCD8E9FB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160993" y="4797009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039F1219-95F0-D34B-8ACD-7588575FE0A2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4680" y="4783500"/>
            <a:ext cx="8234645" cy="13502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52888650-8A4F-A048-B24B-54696DB7A0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50619" y="1891968"/>
            <a:ext cx="2415944" cy="2530800"/>
          </a:xfrm>
        </p:spPr>
        <p:txBody>
          <a:bodyPr/>
          <a:lstStyle>
            <a:lvl1pPr marL="143993" indent="-143993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84" indent="-143993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0A73F6BC-C828-8A4F-991B-7324D71F1F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73379" y="1891968"/>
            <a:ext cx="2415944" cy="2530800"/>
          </a:xfrm>
        </p:spPr>
        <p:txBody>
          <a:bodyPr/>
          <a:lstStyle>
            <a:lvl1pPr marL="143993" indent="-143993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84" indent="-143993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059582"/>
            <a:ext cx="9144000" cy="4084818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54680" y="738000"/>
            <a:ext cx="8234645" cy="40446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80" indent="-395980">
              <a:buFont typeface="+mj-lt"/>
              <a:buAutoNum type="arabicPeriod"/>
              <a:defRPr sz="3251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FFB1E704-A0CA-0A4B-9F12-825ABD46C64C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7519323" y="4797009"/>
            <a:ext cx="117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BAC9C105-A6DF-0048-B7A7-9A217823B0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54677" y="4783500"/>
            <a:ext cx="5697987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9CE55938-9C0B-E943-AE30-66B85C7AEB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160993" y="4797009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43541" y="1094400"/>
            <a:ext cx="825692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16529" y="156601"/>
            <a:ext cx="5572799" cy="360000"/>
          </a:xfrm>
        </p:spPr>
        <p:txBody>
          <a:bodyPr/>
          <a:lstStyle>
            <a:lvl1pPr marL="107994" indent="-107994" algn="r">
              <a:spcAft>
                <a:spcPts val="0"/>
              </a:spcAft>
              <a:buFont typeface="+mj-lt"/>
              <a:buAutoNum type="arabicPeriod"/>
              <a:defRPr sz="751" b="1"/>
            </a:lvl1pPr>
            <a:lvl2pPr marL="107994" indent="-107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3545" y="2001151"/>
            <a:ext cx="2428127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94224" y="2001151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55672" y="2001151"/>
            <a:ext cx="2433653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84D9838A-01E4-4C40-9740-8E024F15FB8B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7519323" y="4797009"/>
            <a:ext cx="117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1C064CC-A23C-AE45-A2B2-5E3251B9C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54677" y="4783500"/>
            <a:ext cx="5697987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239B1C8B-5495-9C40-8B5C-2363D89A7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160993" y="4797009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54681" y="2007948"/>
            <a:ext cx="8234647" cy="243601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B322957E-CD23-DA45-AFCF-62B5FB135D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43541" y="1094400"/>
            <a:ext cx="825692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FE89225-7FF2-4846-8F94-9BBC8CC4EF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16529" y="156601"/>
            <a:ext cx="5572799" cy="360000"/>
          </a:xfrm>
        </p:spPr>
        <p:txBody>
          <a:bodyPr/>
          <a:lstStyle>
            <a:lvl1pPr marL="107994" indent="-107994" algn="r">
              <a:spcAft>
                <a:spcPts val="0"/>
              </a:spcAft>
              <a:buFont typeface="+mj-lt"/>
              <a:buAutoNum type="arabicPeriod"/>
              <a:defRPr sz="751" b="1"/>
            </a:lvl1pPr>
            <a:lvl2pPr marL="107994" indent="-107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FF4DA08A-A568-1545-9004-6E8C6759DD55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7519323" y="4797009"/>
            <a:ext cx="117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1D9AF7-1B72-5948-AFBA-D38F6219E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54677" y="4783500"/>
            <a:ext cx="5697987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180CAFC-7496-F443-B1C6-3405EB617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160993" y="4797009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4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/>
          <a:p>
            <a:pPr>
              <a:defRPr/>
            </a:pPr>
            <a:r>
              <a:rPr lang="fr-FR"/>
              <a:t>Titre</a:t>
            </a:r>
            <a:endParaRPr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>
              <a:defRPr/>
            </a:pPr>
            <a:r>
              <a:rPr lang="fr-FR" cap="all"/>
              <a:t>XX/XX/XXXX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defRPr/>
            </a:pPr>
            <a:r>
              <a:rPr lang="fr-FR"/>
              <a:t>Intitulé de la direction/service interministérielle</a:t>
            </a:r>
            <a:endParaRPr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59998" y="1836000"/>
            <a:ext cx="8424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>
              <a:defRPr/>
            </a:pPr>
            <a:r>
              <a:rPr lang="fr-FR"/>
              <a:t>Titre</a:t>
            </a:r>
            <a:endParaRPr/>
          </a:p>
          <a:p>
            <a:pPr lvl="1">
              <a:defRPr/>
            </a:pPr>
            <a:r>
              <a:rPr lang="fr-FR"/>
              <a:t>Sous-titre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4448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80001" y="1116000"/>
            <a:ext cx="8184003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80001" y="2027315"/>
            <a:ext cx="8184003" cy="23826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425D763-FE38-084C-8A84-6908629683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7519323" y="4797009"/>
            <a:ext cx="117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64AAB85C-CFC6-5A44-A6AB-9584ABCAE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71669" y="4783500"/>
            <a:ext cx="5680995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3C1FD20D-1082-3446-A7C8-CC5651BAA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160993" y="4797009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B039418-CB4B-6C45-8586-619E3925446E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71672" y="4783500"/>
            <a:ext cx="8217653" cy="13502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3E00412B-19E0-C742-8DAC-25F1B0843A1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87473" y="190391"/>
            <a:ext cx="820169" cy="3059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798" r:id="rId6"/>
    <p:sldLayoutId id="2147483813" r:id="rId7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2551" b="1" kern="1200">
          <a:solidFill>
            <a:schemeClr val="tx1"/>
          </a:solidFill>
          <a:latin typeface="Marianne" panose="02000000000000000000" pitchFamily="2" charset="0"/>
          <a:ea typeface="+mj-ea"/>
          <a:cs typeface="+mj-cs"/>
        </a:defRPr>
      </a:lvl1pPr>
    </p:titleStyle>
    <p:bodyStyle>
      <a:lvl1pPr marL="0" indent="0" algn="l" defTabSz="914354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1" b="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1pPr>
      <a:lvl2pPr marL="251988" indent="-71996" algn="l" defTabSz="914354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1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2pPr>
      <a:lvl3pPr marL="431978" indent="-71996" algn="l" defTabSz="914354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1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3pPr>
      <a:lvl4pPr marL="611970" indent="-71996" algn="l" defTabSz="914354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1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4pPr>
      <a:lvl5pPr marL="827958" indent="-71996" algn="l" defTabSz="914354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5pPr>
      <a:lvl6pPr marL="2514474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8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griculture.gouv.fr/durabilite-de-la-biomasse-forestiere-criteres-red-ii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ur-lex.europa.eu/legal-content/FR/TXT/?uri=CELEX:32022R2448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senat.fr/dossier-legislatif/pjl25-118.html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82308C-92EE-8144-8D21-1F520C85D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755576" y="1563638"/>
            <a:ext cx="8208912" cy="2077200"/>
          </a:xfrm>
        </p:spPr>
        <p:txBody>
          <a:bodyPr/>
          <a:lstStyle/>
          <a:p>
            <a:r>
              <a:rPr lang="fr-FR" sz="2800" dirty="0">
                <a:solidFill>
                  <a:srgbClr val="00B050"/>
                </a:solidFill>
              </a:rPr>
              <a:t>Groupe de concertation sur la transposition de la Directive RED III</a:t>
            </a:r>
          </a:p>
          <a:p>
            <a:endParaRPr lang="fr-FR" sz="2800" dirty="0"/>
          </a:p>
          <a:p>
            <a:r>
              <a:rPr lang="fr-FR" sz="2800" dirty="0"/>
              <a:t>durabilité des bioénergies et utilisation en cascade de la biomasse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algn="r"/>
            <a:r>
              <a:rPr lang="fr-FR" cap="all" dirty="0"/>
              <a:t>17/12/2025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1026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5AEF0379-C925-4174-BD0D-EF503680E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2444216" cy="146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179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20707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8F7F6BB-5D9D-9B05-414F-4D37D302B2F5}" type="slidenum">
              <a:rPr lang="fr-FR"/>
              <a:t>10</a:t>
            </a:fld>
            <a:endParaRPr lang="fr-FR"/>
          </a:p>
        </p:txBody>
      </p:sp>
      <p:sp>
        <p:nvSpPr>
          <p:cNvPr id="1475337703" name="Titre 9"/>
          <p:cNvSpPr txBox="1"/>
          <p:nvPr/>
        </p:nvSpPr>
        <p:spPr bwMode="gray">
          <a:xfrm>
            <a:off x="1763688" y="179211"/>
            <a:ext cx="7920879" cy="3600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Options de transposition et approche choisie</a:t>
            </a:r>
            <a:endParaRPr sz="1913" dirty="0"/>
          </a:p>
        </p:txBody>
      </p:sp>
      <p:sp>
        <p:nvSpPr>
          <p:cNvPr id="1722238817" name="Espace réservé du contenu 5"/>
          <p:cNvSpPr txBox="1"/>
          <p:nvPr/>
        </p:nvSpPr>
        <p:spPr bwMode="gray">
          <a:xfrm>
            <a:off x="628649" y="869362"/>
            <a:ext cx="8028423" cy="36513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2" indent="-285742" algn="just">
              <a:buFont typeface="Arial"/>
              <a:buChar char="•"/>
              <a:defRPr/>
            </a:pPr>
            <a:endParaRPr lang="fr-FR" sz="1313"/>
          </a:p>
          <a:p>
            <a:pPr marL="285742" indent="-285742" algn="just">
              <a:buFont typeface="Arial"/>
              <a:buChar char="•"/>
              <a:defRPr/>
            </a:pPr>
            <a:endParaRPr lang="fr-FR" sz="1313" b="1"/>
          </a:p>
        </p:txBody>
      </p:sp>
      <p:sp>
        <p:nvSpPr>
          <p:cNvPr id="2035121250" name="Espace réservé du contenu 5"/>
          <p:cNvSpPr txBox="1"/>
          <p:nvPr/>
        </p:nvSpPr>
        <p:spPr bwMode="gray">
          <a:xfrm>
            <a:off x="326246" y="767613"/>
            <a:ext cx="8028423" cy="38548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fr-FR" sz="1313" b="1"/>
          </a:p>
          <a:p>
            <a:pPr algn="just">
              <a:defRPr/>
            </a:pPr>
            <a:endParaRPr lang="fr-FR" sz="1313"/>
          </a:p>
        </p:txBody>
      </p:sp>
      <p:sp>
        <p:nvSpPr>
          <p:cNvPr id="1296405328" name="ZoneTexte 9"/>
          <p:cNvSpPr txBox="1"/>
          <p:nvPr/>
        </p:nvSpPr>
        <p:spPr bwMode="auto">
          <a:xfrm>
            <a:off x="425261" y="626512"/>
            <a:ext cx="7939124" cy="730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fr-FR" sz="1400" b="1" dirty="0">
              <a:latin typeface="Marianne" panose="02000000000000000000" pitchFamily="2" charset="0"/>
            </a:endParaRP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214313" indent="-214313">
              <a:buFont typeface="Arial"/>
              <a:buChar char="•"/>
              <a:defRPr/>
            </a:pPr>
            <a:endParaRPr lang="fr-FR" sz="1350" dirty="0"/>
          </a:p>
        </p:txBody>
      </p:sp>
      <p:pic>
        <p:nvPicPr>
          <p:cNvPr id="8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B484D8D2-369F-4158-8DF4-85BCD215E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6E79B79A-BD03-4B89-AE5B-4EF121409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984205"/>
              </p:ext>
            </p:extLst>
          </p:nvPr>
        </p:nvGraphicFramePr>
        <p:xfrm>
          <a:off x="326245" y="771550"/>
          <a:ext cx="8231811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395">
                  <a:extLst>
                    <a:ext uri="{9D8B030D-6E8A-4147-A177-3AD203B41FA5}">
                      <a16:colId xmlns:a16="http://schemas.microsoft.com/office/drawing/2014/main" val="4215070018"/>
                    </a:ext>
                  </a:extLst>
                </a:gridCol>
                <a:gridCol w="3808609">
                  <a:extLst>
                    <a:ext uri="{9D8B030D-6E8A-4147-A177-3AD203B41FA5}">
                      <a16:colId xmlns:a16="http://schemas.microsoft.com/office/drawing/2014/main" val="4145911139"/>
                    </a:ext>
                  </a:extLst>
                </a:gridCol>
                <a:gridCol w="3417807">
                  <a:extLst>
                    <a:ext uri="{9D8B030D-6E8A-4147-A177-3AD203B41FA5}">
                      <a16:colId xmlns:a16="http://schemas.microsoft.com/office/drawing/2014/main" val="2562931018"/>
                    </a:ext>
                  </a:extLst>
                </a:gridCol>
              </a:tblGrid>
              <a:tr h="257847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Option retenue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Options réglementaires à définir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943097"/>
                  </a:ext>
                </a:extLst>
              </a:tr>
              <a:tr h="636919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Critères de durabilité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Introduction de critères dans le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code de l’énergie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, modalités de contrôle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via les schémas volontaires et avec l’arrivée de </a:t>
                      </a:r>
                      <a:r>
                        <a:rPr lang="fr-FR" sz="1100" b="1" dirty="0" err="1">
                          <a:latin typeface="Marianne" panose="02000000000000000000" pitchFamily="2" charset="0"/>
                        </a:rPr>
                        <a:t>CarbuRe</a:t>
                      </a:r>
                      <a:endParaRPr lang="fr-FR" sz="1100" b="1" dirty="0">
                        <a:latin typeface="Marianne" panose="02000000000000000000" pitchFamily="2" charset="0"/>
                      </a:endParaRPr>
                    </a:p>
                    <a:p>
                      <a:endParaRPr lang="fr-FR" sz="1100" dirty="0">
                        <a:latin typeface="Marianne" panose="02000000000000000000" pitchFamily="2" charset="0"/>
                      </a:endParaRPr>
                    </a:p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Introduction de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modalités de justification via une cartographie solide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 pour les zones interdites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Critères de durabilité :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niveau des seuils et précisions sur les critères à définir dans le code de l’énergie 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(seuil de coupes rases, de maintien de bois mort…)</a:t>
                      </a:r>
                    </a:p>
                    <a:p>
                      <a:endParaRPr lang="fr-FR" sz="1100" dirty="0">
                        <a:latin typeface="Marianne" panose="02000000000000000000" pitchFamily="2" charset="0"/>
                      </a:endParaRPr>
                    </a:p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Zones interdites :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cartographie et éventuelles définitions des zones à déterminer. Modalités de justification 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de la non-provenance et des dérogations à définir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148967"/>
                  </a:ext>
                </a:extLst>
              </a:tr>
              <a:tr h="636919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Principe d’utilisation en cascade de la biomasse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Marianne" panose="02000000000000000000" pitchFamily="2" charset="0"/>
                        </a:rPr>
                        <a:t>Approche fondée sur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les cellules régionales biomasse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, avec un contrôle de l’approvisionnement des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nouveaux projets aidés, quel que soit le dispositif d’aide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dirty="0">
                        <a:latin typeface="Marianne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00" dirty="0">
                          <a:latin typeface="Marianne" panose="02000000000000000000" pitchFamily="2" charset="0"/>
                        </a:rPr>
                        <a:t>Contrôle via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l’étude d’impact 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pour les projets non aidés.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dirty="0">
                        <a:latin typeface="Marianne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00" dirty="0">
                          <a:latin typeface="Marianne" panose="02000000000000000000" pitchFamily="2" charset="0"/>
                        </a:rPr>
                        <a:t>Limitation à la </a:t>
                      </a:r>
                      <a:r>
                        <a:rPr lang="fr-FR" sz="1100" b="1" dirty="0">
                          <a:latin typeface="Marianne" panose="02000000000000000000" pitchFamily="2" charset="0"/>
                        </a:rPr>
                        <a:t>biomasse ligneuse, dérogations 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pour celles présentant peu de débouchés matière (haies…)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00" b="1" dirty="0">
                          <a:latin typeface="Marianne" panose="02000000000000000000" pitchFamily="2" charset="0"/>
                        </a:rPr>
                        <a:t>Seuil des installations aidées assujetties au contrôle </a:t>
                      </a:r>
                      <a:r>
                        <a:rPr lang="fr-FR" sz="1100" b="1" i="1" dirty="0">
                          <a:latin typeface="Marianne" panose="02000000000000000000" pitchFamily="2" charset="0"/>
                        </a:rPr>
                        <a:t>ex ante</a:t>
                      </a:r>
                      <a:r>
                        <a:rPr lang="fr-FR" sz="1100" b="1" i="0" dirty="0">
                          <a:latin typeface="Marianne" panose="02000000000000000000" pitchFamily="2" charset="0"/>
                        </a:rPr>
                        <a:t> </a:t>
                      </a:r>
                      <a:r>
                        <a:rPr lang="fr-FR" sz="1100" i="0" dirty="0">
                          <a:latin typeface="Marianne" panose="02000000000000000000" pitchFamily="2" charset="0"/>
                        </a:rPr>
                        <a:t>à préciser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i="0" dirty="0">
                        <a:latin typeface="Marianne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00" b="1" i="0" dirty="0">
                          <a:latin typeface="Marianne" panose="02000000000000000000" pitchFamily="2" charset="0"/>
                        </a:rPr>
                        <a:t>Seuil des installations concernées par la remontée de données aux cellules biomasse </a:t>
                      </a:r>
                      <a:r>
                        <a:rPr lang="fr-FR" sz="1100" i="0" dirty="0">
                          <a:latin typeface="Marianne" panose="02000000000000000000" pitchFamily="2" charset="0"/>
                        </a:rPr>
                        <a:t>à définir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i="0" dirty="0">
                        <a:latin typeface="Marianne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00" b="1" dirty="0">
                          <a:latin typeface="Marianne" panose="02000000000000000000" pitchFamily="2" charset="0"/>
                        </a:rPr>
                        <a:t>Informations afin de se justifier des dérogations à la cascade à définir </a:t>
                      </a:r>
                      <a:r>
                        <a:rPr lang="fr-FR" sz="1100" dirty="0">
                          <a:latin typeface="Marianne" panose="02000000000000000000" pitchFamily="2" charset="0"/>
                        </a:rPr>
                        <a:t>(coupes d’éclaircies, présence d’une industrie locale…)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dirty="0">
                        <a:latin typeface="Marianne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00" b="1" dirty="0">
                          <a:latin typeface="Marianne" panose="02000000000000000000" pitchFamily="2" charset="0"/>
                        </a:rPr>
                        <a:t>Dérogations à préciser : biomasses concernées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705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951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4751FBC4-0CCA-1141-A9C6-1C179E9E07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id="{4B3A7067-69ED-7345-98DF-647691273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fr-FR" dirty="0"/>
              <a:t>Critères de durabilité : présentation des orientations de la DDADUE et arbitrages à venir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E39F80-3979-CC46-BBC1-245DA5F2C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261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DA6D79-C63C-4AD9-9A14-2E49DAFE9DC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0000" y="1179469"/>
            <a:ext cx="8316456" cy="3312368"/>
          </a:xfrm>
        </p:spPr>
        <p:txBody>
          <a:bodyPr/>
          <a:lstStyle/>
          <a:p>
            <a:pPr marL="423450" lvl="1" indent="-171450" algn="just"/>
            <a:r>
              <a:rPr lang="fr-FR" sz="1400" b="1" dirty="0"/>
              <a:t>Passage de 20 MW à 7,5 MW </a:t>
            </a:r>
            <a:r>
              <a:rPr lang="fr-FR" sz="1400" dirty="0"/>
              <a:t>du seuil d’assujettissement pour les installations de production de chaleur et d’électricité à partir de biomasse solide. </a:t>
            </a:r>
          </a:p>
          <a:p>
            <a:pPr marL="603450" lvl="2" indent="-171450" algn="just"/>
            <a:r>
              <a:rPr lang="fr-FR" sz="1400" dirty="0"/>
              <a:t>Pour le secteur du bois-énergie uniquement cela pourrait conduire de </a:t>
            </a:r>
            <a:r>
              <a:rPr lang="fr-FR" sz="1400" b="1" dirty="0"/>
              <a:t>passer de 170 à 270 installations finales assujetties</a:t>
            </a:r>
          </a:p>
          <a:p>
            <a:pPr marL="717728" lvl="2" indent="-285750" algn="just"/>
            <a:r>
              <a:rPr lang="fr-FR" sz="1400" dirty="0"/>
              <a:t>Pour le biogaz injecté dans le réseau, maintien du seuil de 19,5 GWh PCS/an, qui correspond au seuil de 200 m3 d’équivalent méthane/h</a:t>
            </a:r>
          </a:p>
          <a:p>
            <a:pPr lvl="2" indent="0" algn="just">
              <a:buNone/>
            </a:pPr>
            <a:endParaRPr lang="fr-FR" sz="1400" b="1" dirty="0"/>
          </a:p>
          <a:p>
            <a:pPr marL="423450" lvl="1" indent="-171450" algn="just"/>
            <a:r>
              <a:rPr lang="fr-FR" sz="1400" b="1" dirty="0"/>
              <a:t>Toutes les installations sont concernées par le critère de réduction des émissions de GES</a:t>
            </a:r>
            <a:r>
              <a:rPr lang="fr-FR" sz="1400" dirty="0"/>
              <a:t>, et non plus uniquement celles mises en service après décembre 2021 comme c’était auparavant le cas dans RED II pour la biomasse solide et gazeuse</a:t>
            </a:r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Evolution des seuils d’assujettissement à la RED (L. 281-4, p.215)</a:t>
            </a:r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68C36199-31B9-42CC-A105-75FA36DF4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6390D74-96D9-4694-86D5-BAD9D8C4F75E}"/>
              </a:ext>
            </a:extLst>
          </p:cNvPr>
          <p:cNvSpPr/>
          <p:nvPr/>
        </p:nvSpPr>
        <p:spPr>
          <a:xfrm>
            <a:off x="539552" y="3893389"/>
            <a:ext cx="8136904" cy="744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dirty="0">
                <a:solidFill>
                  <a:schemeClr val="tx1"/>
                </a:solidFill>
                <a:latin typeface="Marianne (corps)"/>
                <a:sym typeface="Wingdings" panose="05000000000000000000" pitchFamily="2" charset="2"/>
              </a:rPr>
              <a:t>On estime que </a:t>
            </a:r>
            <a:r>
              <a:rPr lang="fr-FR" sz="1400" b="1" dirty="0">
                <a:solidFill>
                  <a:schemeClr val="tx1"/>
                </a:solidFill>
                <a:latin typeface="Marianne (corps)"/>
                <a:sym typeface="Wingdings" panose="05000000000000000000" pitchFamily="2" charset="2"/>
              </a:rPr>
              <a:t>la part du bois-énergie commercialisé concerné par le respect des critères de durabilité de la RED III va passer de 40 % à environ 60 %</a:t>
            </a:r>
          </a:p>
        </p:txBody>
      </p:sp>
    </p:spTree>
    <p:extLst>
      <p:ext uri="{BB962C8B-B14F-4D97-AF65-F5344CB8AC3E}">
        <p14:creationId xmlns:p14="http://schemas.microsoft.com/office/powerpoint/2010/main" val="1789834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DA6D79-C63C-4AD9-9A14-2E49DAFE9DC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0000" y="1059582"/>
            <a:ext cx="8316456" cy="3024336"/>
          </a:xfrm>
        </p:spPr>
        <p:txBody>
          <a:bodyPr/>
          <a:lstStyle/>
          <a:p>
            <a:pPr lvl="2" indent="0" algn="just">
              <a:buNone/>
            </a:pPr>
            <a:endParaRPr lang="fr-FR" sz="1400" b="1" dirty="0"/>
          </a:p>
          <a:p>
            <a:pPr marL="423450" lvl="1" indent="-171450" algn="just"/>
            <a:r>
              <a:rPr lang="fr-FR" sz="1400" b="1" dirty="0"/>
              <a:t>La date de mise en service n’entre plus en compte pour déroger à ce critère, qui concernera progressivement les installations les plus anciennes.</a:t>
            </a:r>
          </a:p>
          <a:p>
            <a:pPr marL="603440" lvl="2" indent="-171450" algn="just"/>
            <a:r>
              <a:rPr lang="fr-FR" sz="1300" dirty="0" err="1"/>
              <a:t>Réhaussement</a:t>
            </a:r>
            <a:r>
              <a:rPr lang="fr-FR" sz="1300" dirty="0"/>
              <a:t> du seuil de réduction de GES, selon un calendrier progressif, jusqu’à 80 % pour toutes les installations</a:t>
            </a:r>
          </a:p>
          <a:p>
            <a:pPr marL="603440" lvl="2" indent="-171450" algn="just"/>
            <a:r>
              <a:rPr lang="fr-FR" sz="1300" dirty="0"/>
              <a:t>Au plus tard le 31 décembre 2035, toutes les installations seront concernées</a:t>
            </a:r>
          </a:p>
          <a:p>
            <a:pPr marL="423450" lvl="1" indent="-171450" algn="just"/>
            <a:r>
              <a:rPr lang="fr-FR" sz="1400" dirty="0"/>
              <a:t>Pour la biomasse solide, aucun critère de réduction de GES à respecter pour les installations entre 7,5 et 10 MW de puissance thermique nominale. </a:t>
            </a:r>
          </a:p>
          <a:p>
            <a:pPr marL="423450" lvl="1" indent="-171450" algn="just"/>
            <a:r>
              <a:rPr lang="fr-FR" sz="1400" dirty="0"/>
              <a:t>Pour la biomasse gazeuse avec injection dans le réseau, les critères sont plus stricts au-dessus d’un seuil de 97,2 GWh PCS/an (qui correspond aux 10 MW de la directive)</a:t>
            </a:r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Extension du critère de réduction de GES (L. 281-6, p.215-216) </a:t>
            </a:r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9BBE8FF9-2EDB-4702-B0B5-096E9D83E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771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14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 bwMode="auto">
          <a:xfrm>
            <a:off x="287016" y="910665"/>
            <a:ext cx="8856984" cy="4032448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defRPr/>
            </a:pPr>
            <a:r>
              <a:rPr lang="fr-FR" sz="1400" b="1" dirty="0"/>
              <a:t>Mise en place de nouveaux critères spécifiques de durabilité à respecter pour la biomasse forestière </a:t>
            </a:r>
          </a:p>
          <a:p>
            <a:pPr>
              <a:spcBef>
                <a:spcPts val="500"/>
              </a:spcBef>
              <a:defRPr/>
            </a:pPr>
            <a:endParaRPr lang="fr-FR" sz="1400" b="1" dirty="0"/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fr-FR" sz="1400" b="1" dirty="0"/>
              <a:t>Ils ne concerneront que les chaînes de valeur RED </a:t>
            </a:r>
            <a:r>
              <a:rPr lang="fr-FR" sz="1400" b="1" dirty="0">
                <a:sym typeface="Wingdings" panose="05000000000000000000" pitchFamily="2" charset="2"/>
              </a:rPr>
              <a:t>: précisions apportées dans le code de l’énergie, </a:t>
            </a:r>
            <a:r>
              <a:rPr lang="fr-FR" sz="1400" dirty="0">
                <a:sym typeface="Wingdings" panose="05000000000000000000" pitchFamily="2" charset="2"/>
              </a:rPr>
              <a:t>pas de modification dans le code forestier</a:t>
            </a:r>
          </a:p>
          <a:p>
            <a:pPr>
              <a:spcBef>
                <a:spcPts val="500"/>
              </a:spcBef>
              <a:defRPr/>
            </a:pPr>
            <a:endParaRPr lang="fr-FR" sz="1400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fr-FR" sz="1400" dirty="0"/>
              <a:t>Dérogation pour l’Outre Mer : prise d’un décret spécifique dans la lignée de RED II. </a:t>
            </a:r>
            <a:r>
              <a:rPr lang="fr-FR" sz="1400" b="1" dirty="0">
                <a:solidFill>
                  <a:srgbClr val="FF0000"/>
                </a:solidFill>
              </a:rPr>
              <a:t>Le décret devra probablement davantage les cadrer que ce qui a été fait aujourd’hui</a:t>
            </a:r>
          </a:p>
          <a:p>
            <a:pPr marL="537738" lvl="1" indent="-285750">
              <a:spcBef>
                <a:spcPts val="500"/>
              </a:spcBef>
              <a:defRPr/>
            </a:pPr>
            <a:r>
              <a:rPr lang="fr-FR" sz="1300" dirty="0"/>
              <a:t>Modification au L. 281-12 : « En cas de dérogation, des critères différents sont établis et doivent être justifiés de manière objective comme ayant pour but d'assurer </a:t>
            </a:r>
            <a:r>
              <a:rPr lang="fr-FR" sz="1300" b="1" dirty="0"/>
              <a:t>l’accès à une énergie sûre et sécurisée </a:t>
            </a:r>
            <a:r>
              <a:rPr lang="fr-FR" sz="1300" dirty="0"/>
              <a:t>et l'introduction des critères auxquels ils se substituent et d'encourager le passage des combustibles ou carburants fossiles aux combustibles ou carburants durables issus de la biomasse. »</a:t>
            </a:r>
          </a:p>
          <a:p>
            <a:pPr marL="537738" lvl="1" indent="-285750">
              <a:spcBef>
                <a:spcPts val="500"/>
              </a:spcBef>
              <a:defRPr/>
            </a:pPr>
            <a:endParaRPr lang="fr-FR" sz="1250" dirty="0"/>
          </a:p>
          <a:p>
            <a:pPr marL="537738" lvl="1" indent="-285750">
              <a:spcBef>
                <a:spcPts val="500"/>
              </a:spcBef>
              <a:defRPr/>
            </a:pPr>
            <a:endParaRPr lang="fr-FR" sz="1250" dirty="0"/>
          </a:p>
          <a:p>
            <a:pPr marL="251993" lvl="1" indent="0">
              <a:spcBef>
                <a:spcPts val="500"/>
              </a:spcBef>
              <a:spcAft>
                <a:spcPts val="500"/>
              </a:spcAft>
              <a:buNone/>
              <a:defRPr/>
            </a:pPr>
            <a:endParaRPr lang="fr-FR" sz="1350" b="1" dirty="0"/>
          </a:p>
        </p:txBody>
      </p:sp>
      <p:sp>
        <p:nvSpPr>
          <p:cNvPr id="8" name="Titre 9"/>
          <p:cNvSpPr txBox="1"/>
          <p:nvPr/>
        </p:nvSpPr>
        <p:spPr bwMode="gray">
          <a:xfrm>
            <a:off x="1367136" y="194729"/>
            <a:ext cx="7776864" cy="3600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Renforcement des critères de durabilité biomasse forestière (L. 281-9, p.217)</a:t>
            </a:r>
            <a:endParaRPr sz="1913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2F9F16C2-44EA-4045-A5D8-FBCC32E3D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35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617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15</a:t>
            </a:fld>
            <a:endParaRPr lang="fr-FR"/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6D67712A-59AE-469E-9228-15703B438579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329571319"/>
              </p:ext>
            </p:extLst>
          </p:nvPr>
        </p:nvGraphicFramePr>
        <p:xfrm>
          <a:off x="360363" y="699542"/>
          <a:ext cx="8423274" cy="4178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565">
                  <a:extLst>
                    <a:ext uri="{9D8B030D-6E8A-4147-A177-3AD203B41FA5}">
                      <a16:colId xmlns:a16="http://schemas.microsoft.com/office/drawing/2014/main" val="2374296230"/>
                    </a:ext>
                  </a:extLst>
                </a:gridCol>
                <a:gridCol w="4859709">
                  <a:extLst>
                    <a:ext uri="{9D8B030D-6E8A-4147-A177-3AD203B41FA5}">
                      <a16:colId xmlns:a16="http://schemas.microsoft.com/office/drawing/2014/main" val="2199130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50" dirty="0"/>
                        <a:t>Nouveaux critères de durabilité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50" dirty="0"/>
                        <a:t>Options réglementaires </a:t>
                      </a:r>
                      <a:r>
                        <a:rPr lang="fr-FR" sz="1150" dirty="0">
                          <a:solidFill>
                            <a:srgbClr val="FF0000"/>
                          </a:solidFill>
                        </a:rPr>
                        <a:t>(code de l’énergie)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92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50" dirty="0"/>
                        <a:t>Eviter la récolte de souches et de racines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50" b="1" dirty="0"/>
                        <a:t>Contributions bienvenues sur le critère </a:t>
                      </a:r>
                      <a:r>
                        <a:rPr lang="fr-FR" sz="1150" dirty="0"/>
                        <a:t>(code de l’énergie)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42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50" dirty="0"/>
                        <a:t>Eviter la dégradation des forêts primaires et </a:t>
                      </a:r>
                      <a:r>
                        <a:rPr lang="fr-FR" sz="1150" dirty="0" err="1"/>
                        <a:t>subnaturelles</a:t>
                      </a:r>
                      <a:r>
                        <a:rPr lang="fr-FR" sz="1150" dirty="0"/>
                        <a:t>, ou leur conversion en forêt de plantation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50" dirty="0"/>
                        <a:t>Enjeu de cohérence avec le RDUE (définition de dégradation des forêts). </a:t>
                      </a:r>
                      <a:r>
                        <a:rPr lang="fr-FR" sz="1150" b="1" dirty="0"/>
                        <a:t>Contributions bienvenues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084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50" dirty="0"/>
                        <a:t>Eviter la récolte sur des sols sensibles / Réduire les incidences négatives de la récolte sur la qualité des sols, </a:t>
                      </a:r>
                      <a:r>
                        <a:rPr lang="fr-FR" sz="1150" b="1" dirty="0"/>
                        <a:t>y compris leur tassement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50" b="1" dirty="0"/>
                        <a:t>Contributions bienvenues</a:t>
                      </a:r>
                    </a:p>
                    <a:p>
                      <a:r>
                        <a:rPr lang="fr-FR" sz="1150" dirty="0"/>
                        <a:t>Mise en place de dispositions précises sur le tassement au niveau réglementaire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778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50" dirty="0"/>
                        <a:t>Seuil maximal pour les coupes rases de grande ampleur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150" b="1" dirty="0"/>
                        <a:t>Contributions bienvenues sur le seuil de surface national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50" b="0" u="none" dirty="0"/>
                        <a:t>Définition de « coupes rases de grande ampleur » dans le code de l’énergie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50" b="0" u="none" dirty="0"/>
                        <a:t>Dérogations pour les coupes sanitaires, de prévention d’incendie…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50" b="0" u="none" dirty="0"/>
                        <a:t>Qui porte l’obligation (installation énergétique? Exploitant forestier? Propriétaire forestier?)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717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50" dirty="0"/>
                        <a:t>Seuils de rétention de bois mort, appropriés au niveau local et d’un point de vue écologique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50" b="1" dirty="0"/>
                        <a:t>Contribution bienvenues sur le/les seuils à définir/quelle échelle ?</a:t>
                      </a:r>
                      <a:br>
                        <a:rPr lang="fr-FR" sz="1150" b="1" dirty="0"/>
                      </a:br>
                      <a:r>
                        <a:rPr lang="fr-FR" sz="1150" dirty="0"/>
                        <a:t>Peut concerner les </a:t>
                      </a:r>
                      <a:r>
                        <a:rPr lang="fr-FR" sz="1150" u="sng" dirty="0"/>
                        <a:t>souches au sol et/ou le bois mort sur pied</a:t>
                      </a:r>
                      <a:endParaRPr lang="fr-FR" sz="11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0873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50" dirty="0"/>
                        <a:t>Utiliser des systèmes d’exploitation réduisant au minimum les incidences négatives sur les caractéristiques de la biodiversité et les habitats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50" b="1" dirty="0"/>
                        <a:t>Contributions bienvenues sur ce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986413"/>
                  </a:ext>
                </a:extLst>
              </a:tr>
            </a:tbl>
          </a:graphicData>
        </a:graphic>
      </p:graphicFrame>
      <p:sp>
        <p:nvSpPr>
          <p:cNvPr id="8" name="Titre 9"/>
          <p:cNvSpPr txBox="1"/>
          <p:nvPr/>
        </p:nvSpPr>
        <p:spPr bwMode="gray">
          <a:xfrm>
            <a:off x="1367136" y="195486"/>
            <a:ext cx="7776864" cy="3600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600" dirty="0"/>
              <a:t>Renforcement des critères de durabilité biomasse forestière (L. 281-9, p.217)</a:t>
            </a:r>
            <a:endParaRPr sz="1600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1B6355C2-E323-427F-B456-9AFB270F7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-20538"/>
            <a:ext cx="1201912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663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16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 bwMode="auto">
          <a:xfrm>
            <a:off x="323528" y="699542"/>
            <a:ext cx="8856984" cy="403244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1100" b="1" dirty="0"/>
              <a:t>Extension du principe des « zones interdites », </a:t>
            </a:r>
            <a:r>
              <a:rPr lang="fr-FR" sz="1100" dirty="0"/>
              <a:t>au sein desquelles la production de biomasse est fortement limitée ou interdite, à la biomasse forestière.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Article spécifique, distinct de l’article L. 281-7 sur la biomasse agricole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Modifications pour la biomasse agricole : ajout des landes et des forêts </a:t>
            </a:r>
            <a:r>
              <a:rPr lang="fr-FR" sz="1100" dirty="0" err="1"/>
              <a:t>subnaturelles</a:t>
            </a:r>
            <a:endParaRPr lang="fr-FR" sz="11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Pour la biomasse agricole, pas de changement sur le fait que les </a:t>
            </a:r>
            <a:r>
              <a:rPr lang="fr-FR" sz="1100" b="1" dirty="0"/>
              <a:t>aires protégées dans leur globalité sont des zones interdites</a:t>
            </a:r>
          </a:p>
          <a:p>
            <a:pPr>
              <a:defRPr/>
            </a:pPr>
            <a:endParaRPr lang="fr-FR" sz="1100" dirty="0"/>
          </a:p>
          <a:p>
            <a:pPr>
              <a:defRPr/>
            </a:pPr>
            <a:r>
              <a:rPr lang="fr-FR" sz="1100" dirty="0"/>
              <a:t>Trois types de zones 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« terres de grande valeur en termes de biodiversité » :  forêts primaires </a:t>
            </a:r>
            <a:r>
              <a:rPr lang="fr-FR" sz="1100" b="1" dirty="0"/>
              <a:t>(enjeu Outre-Mer) </a:t>
            </a:r>
            <a:r>
              <a:rPr lang="fr-FR" sz="1100" dirty="0"/>
              <a:t>et </a:t>
            </a:r>
            <a:r>
              <a:rPr lang="fr-FR" sz="1100" dirty="0" err="1"/>
              <a:t>subnaturelles</a:t>
            </a:r>
            <a:r>
              <a:rPr lang="fr-FR" sz="1100" dirty="0"/>
              <a:t>, forêts très riches en biodiversité, prairies naturelles et non-naturelles, landes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« terres présentant un important stock de carbone » : zones humides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tourbières</a:t>
            </a:r>
          </a:p>
          <a:p>
            <a:pPr>
              <a:defRPr/>
            </a:pPr>
            <a:endParaRPr lang="fr-FR" sz="1100" dirty="0"/>
          </a:p>
          <a:p>
            <a:pPr>
              <a:defRPr/>
            </a:pPr>
            <a:r>
              <a:rPr lang="fr-FR" sz="1100" b="1" dirty="0"/>
              <a:t>Nécessité de disposer d’une cartographie précise permettant de les identifier : travaux interservices en cours pour identifier les outils pertinents </a:t>
            </a:r>
            <a:r>
              <a:rPr lang="fr-FR" sz="1100" dirty="0"/>
              <a:t>qui permettront de se justifier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100" dirty="0"/>
              <a:t>Date de mise à disposition de la cartographie sera la date prise pour la justification des critères, même si la directive impose le couperet de 2008 : pas de cartographie rétroactive possible</a:t>
            </a:r>
          </a:p>
          <a:p>
            <a:pPr>
              <a:defRPr/>
            </a:pPr>
            <a:endParaRPr lang="fr-FR" sz="1100" dirty="0"/>
          </a:p>
          <a:p>
            <a:pPr>
              <a:defRPr/>
            </a:pPr>
            <a:r>
              <a:rPr lang="fr-FR" sz="1100" dirty="0"/>
              <a:t>Attestation d’assurance, basée sur la cartographie, à transmettre dans la chaîne de traçabilité </a:t>
            </a:r>
            <a:r>
              <a:rPr lang="fr-FR" sz="1100" u="sng" dirty="0"/>
              <a:t>(L. 281-9-1. point 2°) </a:t>
            </a:r>
            <a:r>
              <a:rPr lang="fr-FR" sz="1100" dirty="0"/>
              <a:t>:  </a:t>
            </a:r>
            <a:r>
              <a:rPr lang="fr-FR" sz="1100" b="1" dirty="0">
                <a:solidFill>
                  <a:srgbClr val="FF0000"/>
                </a:solidFill>
              </a:rPr>
              <a:t>format et modalités de justification à </a:t>
            </a:r>
            <a:r>
              <a:rPr lang="fr-FR" sz="1100" b="1" dirty="0" err="1">
                <a:solidFill>
                  <a:srgbClr val="FF0000"/>
                </a:solidFill>
              </a:rPr>
              <a:t>co-construire</a:t>
            </a:r>
            <a:endParaRPr lang="fr-FR" sz="1100" b="1" dirty="0">
              <a:solidFill>
                <a:srgbClr val="FF0000"/>
              </a:solidFill>
            </a:endParaRPr>
          </a:p>
          <a:p>
            <a:pPr marL="251994" lvl="1" indent="0">
              <a:buNone/>
              <a:defRPr/>
            </a:pPr>
            <a:endParaRPr lang="fr-FR" sz="1350" dirty="0"/>
          </a:p>
          <a:p>
            <a:pPr marL="251993" lvl="1" indent="0">
              <a:spcBef>
                <a:spcPts val="500"/>
              </a:spcBef>
              <a:spcAft>
                <a:spcPts val="500"/>
              </a:spcAft>
              <a:buNone/>
              <a:defRPr/>
            </a:pPr>
            <a:endParaRPr lang="fr-FR" sz="1350" b="1" dirty="0"/>
          </a:p>
        </p:txBody>
      </p:sp>
      <p:sp>
        <p:nvSpPr>
          <p:cNvPr id="8" name="Titre 9"/>
          <p:cNvSpPr txBox="1"/>
          <p:nvPr/>
        </p:nvSpPr>
        <p:spPr bwMode="gray">
          <a:xfrm>
            <a:off x="1403648" y="267494"/>
            <a:ext cx="7776864" cy="3600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Zones interdites pour la biomasse forestière (L. 281-9-1, p.218)</a:t>
            </a:r>
            <a:endParaRPr sz="1913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DEB99FC-A470-427B-B2A8-8F2246382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35" y="-20538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45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918C35-46BD-462A-8D13-D64CE4533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195486"/>
            <a:ext cx="7848872" cy="442074"/>
          </a:xfrm>
        </p:spPr>
        <p:txBody>
          <a:bodyPr/>
          <a:lstStyle/>
          <a:p>
            <a:r>
              <a:rPr lang="fr-FR" sz="1400" dirty="0"/>
              <a:t>Zones interdites pour la biomasse forestière – précisions par zones (niveau réglementaire)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17</a:t>
            </a:fld>
            <a:endParaRPr lang="fr-FR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53767113-07B2-4299-B352-4C6CB1E43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116631" cy="51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4E25D41E-D784-4450-92A4-A10B45CBC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278080"/>
              </p:ext>
            </p:extLst>
          </p:nvPr>
        </p:nvGraphicFramePr>
        <p:xfrm>
          <a:off x="107504" y="483518"/>
          <a:ext cx="8856984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110">
                  <a:extLst>
                    <a:ext uri="{9D8B030D-6E8A-4147-A177-3AD203B41FA5}">
                      <a16:colId xmlns:a16="http://schemas.microsoft.com/office/drawing/2014/main" val="1978273149"/>
                    </a:ext>
                  </a:extLst>
                </a:gridCol>
                <a:gridCol w="3696410">
                  <a:extLst>
                    <a:ext uri="{9D8B030D-6E8A-4147-A177-3AD203B41FA5}">
                      <a16:colId xmlns:a16="http://schemas.microsoft.com/office/drawing/2014/main" val="3440170262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4028214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50" dirty="0"/>
                        <a:t>Zones interdites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Type de zones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Définitions, cartographie et justification envisagées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350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Forêts très riches en biodiversité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/>
                        <a:t>Possibilité</a:t>
                      </a:r>
                      <a:r>
                        <a:rPr lang="fr-FR" sz="1200" dirty="0"/>
                        <a:t> de production de biomasse forestière sous condition de produire des éléments attestant que la production n’a pas compromis les objectifs de protection de la 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Zones de protection forte </a:t>
                      </a:r>
                      <a:r>
                        <a:rPr lang="fr-FR" sz="1200" dirty="0">
                          <a:latin typeface="+mn-lt"/>
                        </a:rPr>
                        <a:t>du décret n°2022-527 (notamment cœurs de parcs nationaux, réserves naturelles, arrêtés de protection, réserves biologiques, </a:t>
                      </a:r>
                      <a:r>
                        <a:rPr lang="fr-FR" sz="1200" u="sng" dirty="0">
                          <a:latin typeface="+mn-lt"/>
                        </a:rPr>
                        <a:t>et espaces reconnus ZPF après analyse au cas par cas</a:t>
                      </a:r>
                      <a:r>
                        <a:rPr lang="fr-FR" sz="1200" dirty="0">
                          <a:latin typeface="+mn-lt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194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Forêts </a:t>
                      </a:r>
                      <a:r>
                        <a:rPr lang="fr-FR" sz="1200" dirty="0" err="1"/>
                        <a:t>subnaturelles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Zone </a:t>
                      </a:r>
                      <a:r>
                        <a:rPr lang="fr-FR" sz="1200" b="1" dirty="0"/>
                        <a:t>strictement interdite </a:t>
                      </a:r>
                      <a:r>
                        <a:rPr lang="fr-FR" sz="1200" dirty="0"/>
                        <a:t>: pas de récolte de biomasse forestière pour valorisation en énergie dans des chaines RED 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latin typeface="+mn-lt"/>
                        </a:rPr>
                        <a:t>Travaux </a:t>
                      </a:r>
                      <a:r>
                        <a:rPr lang="fr-FR" sz="1200" b="0" dirty="0" err="1">
                          <a:latin typeface="+mn-lt"/>
                        </a:rPr>
                        <a:t>inter-services</a:t>
                      </a:r>
                      <a:r>
                        <a:rPr lang="fr-FR" sz="1200" b="0" dirty="0">
                          <a:latin typeface="+mn-lt"/>
                        </a:rPr>
                        <a:t> en cours concernant la </a:t>
                      </a:r>
                      <a:r>
                        <a:rPr lang="fr-FR" sz="1200" b="1" dirty="0">
                          <a:latin typeface="+mn-lt"/>
                        </a:rPr>
                        <a:t>phase préalable </a:t>
                      </a:r>
                      <a:r>
                        <a:rPr lang="fr-FR" sz="1200" b="0" dirty="0">
                          <a:latin typeface="+mn-lt"/>
                        </a:rPr>
                        <a:t>à la disponibilité d’une cartographie des forêts </a:t>
                      </a:r>
                      <a:r>
                        <a:rPr lang="fr-FR" sz="1200" b="0" dirty="0" err="1">
                          <a:latin typeface="+mn-lt"/>
                        </a:rPr>
                        <a:t>subnaturelles</a:t>
                      </a:r>
                      <a:r>
                        <a:rPr lang="fr-FR" sz="1200" b="0" dirty="0">
                          <a:latin typeface="+mn-lt"/>
                        </a:rPr>
                        <a:t> avérées</a:t>
                      </a:r>
                      <a:endParaRPr lang="fr-FR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7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Forêts primaires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/>
                        <a:t>Strictement interdite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latin typeface="+mj-lt"/>
                        </a:rPr>
                        <a:t>Pas de cartographie à date et pas de développement prévu : </a:t>
                      </a:r>
                      <a:r>
                        <a:rPr lang="fr-FR" sz="1200" b="1" dirty="0">
                          <a:latin typeface="+mj-lt"/>
                        </a:rPr>
                        <a:t>dérogation pour les OM (décret spécifique)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166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Prairies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u="sng" dirty="0"/>
                        <a:t>Prairies naturelles </a:t>
                      </a:r>
                      <a:r>
                        <a:rPr lang="fr-FR" sz="1200" dirty="0"/>
                        <a:t>: strictement interdite</a:t>
                      </a:r>
                    </a:p>
                    <a:p>
                      <a:pPr algn="l"/>
                      <a:r>
                        <a:rPr lang="fr-FR" sz="1200" u="sng" dirty="0"/>
                        <a:t>Prairies non-naturelles </a:t>
                      </a:r>
                      <a:r>
                        <a:rPr lang="fr-FR" sz="1200" dirty="0"/>
                        <a:t>: possibilité tant que « la récolte des matières premières est nécessaire à la préservation du statut de prairie »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latin typeface="+mn-lt"/>
                        </a:rPr>
                        <a:t>Travaux interservices en cours. Approche envisagée : </a:t>
                      </a:r>
                      <a:r>
                        <a:rPr lang="fr-FR" sz="1200" b="1" dirty="0">
                          <a:latin typeface="+mn-lt"/>
                        </a:rPr>
                        <a:t>lien avec la directive habitats faune flore et la cartographie prédictive des habitats d’intérêt communautaires concernés.</a:t>
                      </a:r>
                    </a:p>
                    <a:p>
                      <a:pPr algn="l"/>
                      <a:r>
                        <a:rPr lang="fr-FR" sz="1200" dirty="0">
                          <a:latin typeface="+mn-lt"/>
                        </a:rPr>
                        <a:t>Des dérogations seront introduites pour autoriser la valorisation énergétique des bois issus </a:t>
                      </a:r>
                      <a:r>
                        <a:rPr lang="fr-FR" sz="1200" b="1" dirty="0">
                          <a:latin typeface="+mn-lt"/>
                        </a:rPr>
                        <a:t>de travaux de génie écologique essentiels au maintien des statuts </a:t>
                      </a:r>
                      <a:endParaRPr lang="fr-FR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471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Landes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/>
                        <a:t>Strictement interdite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261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Zones humides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/>
                        <a:t>Boisement et extraction de biomasse possible </a:t>
                      </a:r>
                      <a:r>
                        <a:rPr lang="fr-FR" sz="1200" dirty="0"/>
                        <a:t>tant que l’écosystème demeure une zone humide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L. 211-1 code de l’environnement 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pour les ZH.</a:t>
                      </a:r>
                    </a:p>
                    <a:p>
                      <a:pPr algn="l"/>
                      <a:r>
                        <a:rPr lang="fr-FR" sz="1200" dirty="0">
                          <a:latin typeface="+mn-lt"/>
                        </a:rPr>
                        <a:t>Cartographie en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25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Tourbières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/>
                        <a:t>Exploitation si </a:t>
                      </a:r>
                      <a:r>
                        <a:rPr lang="fr-FR" sz="1200" dirty="0"/>
                        <a:t>la culture/récolte n’impliquent pas le drainage de sols auparavant non drainés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latin typeface="+mn-lt"/>
                        </a:rPr>
                        <a:t>Cartographie en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741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818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160993" y="4797005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1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Mise à jour de l’analyse de risque pour les critères de durabilité de la directive RED III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70D76A93-A30E-44C1-AB44-ACE2030F1854}"/>
              </a:ext>
            </a:extLst>
          </p:cNvPr>
          <p:cNvSpPr txBox="1">
            <a:spLocks/>
          </p:cNvSpPr>
          <p:nvPr/>
        </p:nvSpPr>
        <p:spPr bwMode="gray">
          <a:xfrm>
            <a:off x="395536" y="1035833"/>
            <a:ext cx="8208912" cy="360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300" dirty="0">
                <a:latin typeface="Marianne" panose="02000000000000000000" pitchFamily="2" charset="0"/>
              </a:rPr>
              <a:t>Analyse de risque RED II pour la France : « risque faible » (</a:t>
            </a:r>
            <a:r>
              <a:rPr lang="fr-FR" sz="1300" dirty="0">
                <a:latin typeface="Marianne" panose="02000000000000000000" pitchFamily="2" charset="0"/>
                <a:hlinkClick r:id="rId2"/>
              </a:rPr>
              <a:t>https://agriculture.gouv.fr/durabilite-de-la-biomasse-forestiere-criteres-red-ii</a:t>
            </a:r>
            <a:r>
              <a:rPr lang="fr-FR" sz="1300" dirty="0">
                <a:latin typeface="Marianne" panose="02000000000000000000" pitchFamily="2" charset="0"/>
              </a:rPr>
              <a:t>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Rédigée par un cabinet indépendant, sous coordination du CIBE, avec soutien financier public et soumise à consultation du public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Enjeu que les systèmes volontaires « valident » l’analyse de risque effectuée par les Etats-Membres, </a:t>
            </a:r>
          </a:p>
          <a:p>
            <a:pPr algn="just"/>
            <a:endParaRPr lang="fr-FR" sz="1300" dirty="0">
              <a:latin typeface="Marianne" panose="02000000000000000000" pitchFamily="2" charset="0"/>
            </a:endParaRPr>
          </a:p>
          <a:p>
            <a:pPr algn="just"/>
            <a:r>
              <a:rPr lang="fr-FR" sz="1300" b="1" dirty="0">
                <a:latin typeface="Marianne" panose="02000000000000000000" pitchFamily="2" charset="0"/>
              </a:rPr>
              <a:t>Analyse de risque à mettre à jour</a:t>
            </a:r>
            <a:r>
              <a:rPr lang="fr-FR" sz="1300" dirty="0">
                <a:latin typeface="Marianne" panose="02000000000000000000" pitchFamily="2" charset="0"/>
              </a:rPr>
              <a:t> : travaux démarrés en 2026 sur la base du droit existant et du PJL, mais à finaliser une fois toute la transposition terminée</a:t>
            </a:r>
          </a:p>
          <a:p>
            <a:pPr algn="just"/>
            <a:endParaRPr lang="fr-FR" sz="1300" dirty="0">
              <a:latin typeface="Marianne" panose="02000000000000000000" pitchFamily="2" charset="0"/>
            </a:endParaRPr>
          </a:p>
          <a:p>
            <a:pPr algn="just"/>
            <a:r>
              <a:rPr lang="fr-FR" sz="1300" dirty="0">
                <a:latin typeface="Marianne" panose="02000000000000000000" pitchFamily="2" charset="0"/>
              </a:rPr>
              <a:t>Objectif de la transposition : </a:t>
            </a:r>
            <a:r>
              <a:rPr lang="fr-FR" sz="1300" b="1" dirty="0">
                <a:latin typeface="Marianne" panose="02000000000000000000" pitchFamily="2" charset="0"/>
              </a:rPr>
              <a:t>aboutir à une conclusion de « risque faible »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Pour conduire à des </a:t>
            </a:r>
            <a:r>
              <a:rPr lang="fr-FR" sz="1300" u="sng" dirty="0">
                <a:latin typeface="Marianne" panose="02000000000000000000" pitchFamily="2" charset="0"/>
              </a:rPr>
              <a:t>audits simplifiés </a:t>
            </a:r>
            <a:r>
              <a:rPr lang="fr-FR" sz="1300" dirty="0">
                <a:latin typeface="Marianne" panose="02000000000000000000" pitchFamily="2" charset="0"/>
              </a:rPr>
              <a:t>pour les opérateurs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Ce qui nécessite de transposer des critères de durabilité et les « zones interdites » </a:t>
            </a:r>
            <a:r>
              <a:rPr lang="fr-FR" sz="1300" u="sng" dirty="0">
                <a:latin typeface="Marianne" panose="02000000000000000000" pitchFamily="2" charset="0"/>
              </a:rPr>
              <a:t>dans le droit national et de définir des modalités de contrôle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En lien avec </a:t>
            </a:r>
            <a:r>
              <a:rPr lang="fr-FR" sz="1300" u="sng" dirty="0">
                <a:latin typeface="Marianne" panose="02000000000000000000" pitchFamily="2" charset="0"/>
              </a:rPr>
              <a:t>les schémas volontaires et le passage prochain à </a:t>
            </a:r>
            <a:r>
              <a:rPr lang="fr-FR" sz="1300" u="sng" dirty="0" err="1">
                <a:latin typeface="Marianne" panose="02000000000000000000" pitchFamily="2" charset="0"/>
              </a:rPr>
              <a:t>CarbuRe</a:t>
            </a:r>
            <a:endParaRPr lang="fr-FR" sz="1300" u="sng" dirty="0">
              <a:latin typeface="Marianne" panose="02000000000000000000" pitchFamily="2" charset="0"/>
            </a:endParaRPr>
          </a:p>
          <a:p>
            <a:pPr algn="just"/>
            <a:endParaRPr lang="fr-FR" sz="1400" b="1" dirty="0"/>
          </a:p>
        </p:txBody>
      </p:sp>
      <p:pic>
        <p:nvPicPr>
          <p:cNvPr id="6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12D5160-4A43-4F34-833B-B566A69E7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76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20707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8F7F6BB-5D9D-9B05-414F-4D37D302B2F5}" type="slidenum">
              <a:rPr lang="fr-FR"/>
              <a:t>19</a:t>
            </a:fld>
            <a:endParaRPr lang="fr-FR"/>
          </a:p>
        </p:txBody>
      </p:sp>
      <p:sp>
        <p:nvSpPr>
          <p:cNvPr id="1475337703" name="Titre 9"/>
          <p:cNvSpPr txBox="1"/>
          <p:nvPr/>
        </p:nvSpPr>
        <p:spPr bwMode="gray">
          <a:xfrm>
            <a:off x="1835696" y="233051"/>
            <a:ext cx="7920879" cy="3600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Points relatifs aux RFNBO (p. 219-220)</a:t>
            </a:r>
            <a:endParaRPr sz="1913" dirty="0"/>
          </a:p>
        </p:txBody>
      </p:sp>
      <p:sp>
        <p:nvSpPr>
          <p:cNvPr id="1722238817" name="Espace réservé du contenu 5"/>
          <p:cNvSpPr txBox="1"/>
          <p:nvPr/>
        </p:nvSpPr>
        <p:spPr bwMode="gray">
          <a:xfrm>
            <a:off x="628649" y="869362"/>
            <a:ext cx="8028423" cy="36513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2" indent="-285742" algn="just">
              <a:buFont typeface="Arial"/>
              <a:buChar char="•"/>
              <a:defRPr/>
            </a:pPr>
            <a:endParaRPr lang="fr-FR" sz="1313"/>
          </a:p>
          <a:p>
            <a:pPr marL="285742" indent="-285742" algn="just">
              <a:buFont typeface="Arial"/>
              <a:buChar char="•"/>
              <a:defRPr/>
            </a:pPr>
            <a:endParaRPr lang="fr-FR" sz="1313" b="1"/>
          </a:p>
        </p:txBody>
      </p:sp>
      <p:sp>
        <p:nvSpPr>
          <p:cNvPr id="2035121250" name="Espace réservé du contenu 5"/>
          <p:cNvSpPr txBox="1"/>
          <p:nvPr/>
        </p:nvSpPr>
        <p:spPr bwMode="gray">
          <a:xfrm>
            <a:off x="326246" y="767613"/>
            <a:ext cx="8028423" cy="38548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fr-FR" sz="1313" b="1"/>
          </a:p>
          <a:p>
            <a:pPr algn="just">
              <a:defRPr/>
            </a:pPr>
            <a:endParaRPr lang="fr-FR" sz="1313"/>
          </a:p>
        </p:txBody>
      </p:sp>
      <p:sp>
        <p:nvSpPr>
          <p:cNvPr id="1296405328" name="ZoneTexte 9"/>
          <p:cNvSpPr txBox="1"/>
          <p:nvPr/>
        </p:nvSpPr>
        <p:spPr bwMode="auto">
          <a:xfrm>
            <a:off x="425261" y="980748"/>
            <a:ext cx="7939124" cy="2239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Tout au long du PJL : suppression de la mention « destiné au secteur des transports » pour les carburants durables d’origine non biologique (RFNBO), qui ne se limitent plus au secteur des transports</a:t>
            </a:r>
          </a:p>
          <a:p>
            <a:pPr marL="214313" indent="-214313" algn="just">
              <a:buFont typeface="Arial"/>
              <a:buChar char="•"/>
              <a:defRPr/>
            </a:pPr>
            <a:endParaRPr lang="fr-FR" sz="1400" b="1" dirty="0">
              <a:latin typeface="Marianne" panose="02000000000000000000" pitchFamily="2" charset="0"/>
            </a:endParaRPr>
          </a:p>
          <a:p>
            <a:pPr marL="214313" indent="-214313" algn="just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Ajout des carburants « bas carbone » au </a:t>
            </a:r>
            <a:r>
              <a:rPr lang="fr-FR" sz="1400" b="1" dirty="0">
                <a:latin typeface="Marianne" panose="02000000000000000000" pitchFamily="2" charset="0"/>
              </a:rPr>
              <a:t>L. 282-1 du code de l’énergie</a:t>
            </a:r>
            <a:r>
              <a:rPr lang="fr-FR" sz="1400" dirty="0">
                <a:latin typeface="Marianne" panose="02000000000000000000" pitchFamily="2" charset="0"/>
              </a:rPr>
              <a:t>, et d’une obligation de respect de critères de réduction des émissions de GES pour la comptabilisation des RFNBO et carburants bas carbone dans les statistiques d’ENR comptabilisées par la France </a:t>
            </a:r>
            <a:r>
              <a:rPr lang="fr-FR" sz="1400" b="1" dirty="0">
                <a:latin typeface="Marianne" panose="02000000000000000000" pitchFamily="2" charset="0"/>
              </a:rPr>
              <a:t>(L. 282-2 du code de l’énergie)</a:t>
            </a: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214313" indent="-214313">
              <a:buFont typeface="Arial"/>
              <a:buChar char="•"/>
              <a:defRPr/>
            </a:pPr>
            <a:endParaRPr lang="fr-FR" sz="1350" dirty="0"/>
          </a:p>
        </p:txBody>
      </p:sp>
      <p:pic>
        <p:nvPicPr>
          <p:cNvPr id="8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38E77955-3771-4A22-B899-0CE4FABF6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95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454679" y="1891968"/>
            <a:ext cx="6637601" cy="2530800"/>
          </a:xfrm>
        </p:spPr>
        <p:txBody>
          <a:bodyPr/>
          <a:lstStyle/>
          <a:p>
            <a:r>
              <a:rPr lang="fr-FR" sz="1800" dirty="0"/>
              <a:t> Directive RED et biomasse-énergie : rappels des enjeux</a:t>
            </a:r>
          </a:p>
          <a:p>
            <a:r>
              <a:rPr lang="fr-FR" sz="1800" dirty="0"/>
              <a:t> Critères de durabilité : présentation des orientations de la DDADUE et arbitrages à venir</a:t>
            </a:r>
          </a:p>
          <a:p>
            <a:r>
              <a:rPr lang="fr-FR" sz="1800" dirty="0"/>
              <a:t> Principe d’utilisation en cascade de la biomasse : présentation des orientations de la DDADUE et arbitrages à venir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15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B1760661-8A1A-4E05-ABA7-46CD2D17D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85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20707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8F7F6BB-5D9D-9B05-414F-4D37D302B2F5}" type="slidenum">
              <a:rPr lang="fr-FR"/>
              <a:t>20</a:t>
            </a:fld>
            <a:endParaRPr lang="fr-FR"/>
          </a:p>
        </p:txBody>
      </p:sp>
      <p:sp>
        <p:nvSpPr>
          <p:cNvPr id="1475337703" name="Titre 9"/>
          <p:cNvSpPr txBox="1"/>
          <p:nvPr/>
        </p:nvSpPr>
        <p:spPr bwMode="gray">
          <a:xfrm>
            <a:off x="1835696" y="233051"/>
            <a:ext cx="7920879" cy="3600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Points relatifs aux déchets</a:t>
            </a:r>
            <a:endParaRPr sz="1913" dirty="0"/>
          </a:p>
        </p:txBody>
      </p:sp>
      <p:sp>
        <p:nvSpPr>
          <p:cNvPr id="1722238817" name="Espace réservé du contenu 5"/>
          <p:cNvSpPr txBox="1"/>
          <p:nvPr/>
        </p:nvSpPr>
        <p:spPr bwMode="gray">
          <a:xfrm>
            <a:off x="628649" y="869362"/>
            <a:ext cx="8028423" cy="36513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2" indent="-285742" algn="just">
              <a:buFont typeface="Arial"/>
              <a:buChar char="•"/>
              <a:defRPr/>
            </a:pPr>
            <a:endParaRPr lang="fr-FR" sz="1313"/>
          </a:p>
          <a:p>
            <a:pPr marL="285742" indent="-285742" algn="just">
              <a:buFont typeface="Arial"/>
              <a:buChar char="•"/>
              <a:defRPr/>
            </a:pPr>
            <a:endParaRPr lang="fr-FR" sz="1313" b="1"/>
          </a:p>
        </p:txBody>
      </p:sp>
      <p:sp>
        <p:nvSpPr>
          <p:cNvPr id="2035121250" name="Espace réservé du contenu 5"/>
          <p:cNvSpPr txBox="1"/>
          <p:nvPr/>
        </p:nvSpPr>
        <p:spPr bwMode="gray">
          <a:xfrm>
            <a:off x="326246" y="767613"/>
            <a:ext cx="8028423" cy="38548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fr-FR" sz="1313" b="1"/>
          </a:p>
          <a:p>
            <a:pPr algn="just">
              <a:defRPr/>
            </a:pPr>
            <a:endParaRPr lang="fr-FR" sz="1313"/>
          </a:p>
        </p:txBody>
      </p:sp>
      <p:sp>
        <p:nvSpPr>
          <p:cNvPr id="1296405328" name="ZoneTexte 9"/>
          <p:cNvSpPr txBox="1"/>
          <p:nvPr/>
        </p:nvSpPr>
        <p:spPr bwMode="auto">
          <a:xfrm>
            <a:off x="425261" y="626512"/>
            <a:ext cx="7939124" cy="2669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just">
              <a:buFont typeface="Arial"/>
              <a:buChar char="•"/>
              <a:defRPr/>
            </a:pPr>
            <a:endParaRPr lang="fr-FR" sz="1400" b="1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214313" indent="-214313" algn="just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  <a:sym typeface="Wingdings" panose="05000000000000000000" pitchFamily="2" charset="2"/>
              </a:rPr>
              <a:t>L.281-11 du code de l’énergie (p.218) </a:t>
            </a: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: précision quant aux meilleures techniques disponibles (MTD) pour l’incinération de déchets</a:t>
            </a:r>
          </a:p>
          <a:p>
            <a:pPr marL="214313" indent="-214313" algn="just">
              <a:buFont typeface="Arial"/>
              <a:buChar char="•"/>
              <a:defRPr/>
            </a:pPr>
            <a:endParaRPr lang="fr-FR" sz="1400" b="1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214313" indent="-214313" algn="just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</a:rPr>
              <a:t>Déchets solides municipaux : </a:t>
            </a:r>
            <a:r>
              <a:rPr lang="fr-FR" sz="1400" dirty="0">
                <a:latin typeface="Marianne" panose="02000000000000000000" pitchFamily="2" charset="0"/>
              </a:rPr>
              <a:t>remontée au niveau législatif de cette définition </a:t>
            </a:r>
            <a:r>
              <a:rPr lang="fr-FR" sz="1400" b="1" dirty="0">
                <a:latin typeface="Marianne" panose="02000000000000000000" pitchFamily="2" charset="0"/>
              </a:rPr>
              <a:t>(L. 281-1, p.214), </a:t>
            </a:r>
            <a:r>
              <a:rPr lang="fr-FR" sz="1400" dirty="0">
                <a:latin typeface="Marianne" panose="02000000000000000000" pitchFamily="2" charset="0"/>
              </a:rPr>
              <a:t>afin d’aligner la définition du code de l’énergie avec celle de la directive-cadre déchets et non pas avec celle de « déchets ménagers et assimilés » du CGCT</a:t>
            </a:r>
          </a:p>
          <a:p>
            <a:pPr marL="671513" lvl="1" indent="-214313" algn="just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  <a:sym typeface="Wingdings" panose="05000000000000000000" pitchFamily="2" charset="2"/>
              </a:rPr>
              <a:t>Permettra d’exclure les installations ne consommant que des DMS de toute exigence de certification et traçabilité</a:t>
            </a:r>
          </a:p>
          <a:p>
            <a:pPr marL="214313" indent="-214313">
              <a:buFont typeface="Arial"/>
              <a:buChar char="•"/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214313" indent="-214313">
              <a:buFont typeface="Arial"/>
              <a:buChar char="•"/>
              <a:defRPr/>
            </a:pPr>
            <a:endParaRPr lang="fr-FR" sz="1350" dirty="0"/>
          </a:p>
        </p:txBody>
      </p:sp>
      <p:pic>
        <p:nvPicPr>
          <p:cNvPr id="8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FB95D8E8-89B0-48B8-A667-396DC1561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825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20707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8F7F6BB-5D9D-9B05-414F-4D37D302B2F5}" type="slidenum">
              <a:rPr lang="fr-FR"/>
              <a:t>21</a:t>
            </a:fld>
            <a:endParaRPr lang="fr-FR"/>
          </a:p>
        </p:txBody>
      </p:sp>
      <p:sp>
        <p:nvSpPr>
          <p:cNvPr id="1475337703" name="Titre 9"/>
          <p:cNvSpPr txBox="1"/>
          <p:nvPr/>
        </p:nvSpPr>
        <p:spPr bwMode="gray">
          <a:xfrm>
            <a:off x="1835696" y="153132"/>
            <a:ext cx="7920879" cy="3600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Clause grand-père (L. 281-12-1, p.219)</a:t>
            </a:r>
            <a:endParaRPr sz="1913" dirty="0"/>
          </a:p>
        </p:txBody>
      </p:sp>
      <p:sp>
        <p:nvSpPr>
          <p:cNvPr id="1722238817" name="Espace réservé du contenu 5"/>
          <p:cNvSpPr txBox="1"/>
          <p:nvPr/>
        </p:nvSpPr>
        <p:spPr bwMode="gray">
          <a:xfrm>
            <a:off x="628649" y="869362"/>
            <a:ext cx="8028423" cy="36513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2" indent="-285742" algn="just">
              <a:buFont typeface="Arial"/>
              <a:buChar char="•"/>
              <a:defRPr/>
            </a:pPr>
            <a:endParaRPr lang="fr-FR" sz="1313"/>
          </a:p>
          <a:p>
            <a:pPr marL="285742" indent="-285742" algn="just">
              <a:buFont typeface="Arial"/>
              <a:buChar char="•"/>
              <a:defRPr/>
            </a:pPr>
            <a:endParaRPr lang="fr-FR" sz="1313" b="1"/>
          </a:p>
        </p:txBody>
      </p:sp>
      <p:sp>
        <p:nvSpPr>
          <p:cNvPr id="2035121250" name="Espace réservé du contenu 5"/>
          <p:cNvSpPr txBox="1"/>
          <p:nvPr/>
        </p:nvSpPr>
        <p:spPr bwMode="gray">
          <a:xfrm>
            <a:off x="326246" y="767613"/>
            <a:ext cx="8028423" cy="38548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fr-FR" sz="1313" b="1"/>
          </a:p>
          <a:p>
            <a:pPr algn="just">
              <a:defRPr/>
            </a:pPr>
            <a:endParaRPr lang="fr-FR" sz="1313"/>
          </a:p>
        </p:txBody>
      </p:sp>
      <p:sp>
        <p:nvSpPr>
          <p:cNvPr id="1296405328" name="ZoneTexte 9"/>
          <p:cNvSpPr txBox="1"/>
          <p:nvPr/>
        </p:nvSpPr>
        <p:spPr bwMode="auto">
          <a:xfrm>
            <a:off x="686287" y="627534"/>
            <a:ext cx="8638241" cy="4385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200" dirty="0">
                <a:latin typeface="Marianne" panose="02000000000000000000" pitchFamily="2" charset="0"/>
              </a:rPr>
              <a:t>Article L. 281-12-1 qui </a:t>
            </a:r>
            <a:r>
              <a:rPr lang="fr-FR" sz="1200" b="1" dirty="0">
                <a:solidFill>
                  <a:srgbClr val="FF0000"/>
                </a:solidFill>
                <a:latin typeface="Marianne" panose="02000000000000000000" pitchFamily="2" charset="0"/>
              </a:rPr>
              <a:t>permet un renvoi réglementaire </a:t>
            </a:r>
            <a:r>
              <a:rPr lang="fr-FR" sz="1200" dirty="0">
                <a:latin typeface="Marianne" panose="02000000000000000000" pitchFamily="2" charset="0"/>
              </a:rPr>
              <a:t>pour la clause grand-père, en rappelant les conditions de la directive 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latin typeface="Marianne" panose="02000000000000000000" pitchFamily="2" charset="0"/>
                <a:sym typeface="Wingdings" panose="05000000000000000000" pitchFamily="2" charset="2"/>
              </a:rPr>
              <a:t>Ne pas excéder le 31 décembre 2030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latin typeface="Marianne" panose="02000000000000000000" pitchFamily="2" charset="0"/>
                <a:sym typeface="Wingdings" panose="05000000000000000000" pitchFamily="2" charset="2"/>
              </a:rPr>
              <a:t>Dans le cas des installations aidées, avoir reçu un « soutien de long terme » accordé avant le 20 novembre 2023</a:t>
            </a:r>
          </a:p>
          <a:p>
            <a:pPr marL="671513" lvl="1" indent="-214313">
              <a:buFont typeface="Arial"/>
              <a:buChar char="•"/>
              <a:defRPr/>
            </a:pPr>
            <a:endParaRPr lang="fr-FR" sz="1200" b="1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fr-FR" sz="1200" dirty="0">
                <a:latin typeface="Marianne" panose="02000000000000000000" pitchFamily="2" charset="0"/>
              </a:rPr>
              <a:t>Application envisagée 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latin typeface="Marianne" panose="02000000000000000000" pitchFamily="2" charset="0"/>
              </a:rPr>
              <a:t>Bois-énergie</a:t>
            </a:r>
            <a:r>
              <a:rPr lang="fr-FR" sz="1200" dirty="0">
                <a:latin typeface="Marianne" panose="02000000000000000000" pitchFamily="2" charset="0"/>
              </a:rPr>
              <a:t> : limitée jusqu’à la fin de la transposition complète de la directive et publication de l’analyse de risque, </a:t>
            </a:r>
            <a:r>
              <a:rPr lang="fr-FR" sz="1200" u="sng" dirty="0">
                <a:latin typeface="Marianne" panose="02000000000000000000" pitchFamily="2" charset="0"/>
              </a:rPr>
              <a:t>pas nécessaire d’indiquer cela dans les textes réglementaires</a:t>
            </a:r>
          </a:p>
          <a:p>
            <a:pPr>
              <a:defRPr/>
            </a:pPr>
            <a:endParaRPr lang="fr-FR" sz="1200" u="sng" dirty="0"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latin typeface="Marianne" panose="02000000000000000000" pitchFamily="2" charset="0"/>
              </a:rPr>
              <a:t>Chaufferies CSR et utilisation de CSR en cimenteries </a:t>
            </a:r>
            <a:r>
              <a:rPr lang="fr-FR" sz="1200" dirty="0">
                <a:latin typeface="Marianne" panose="02000000000000000000" pitchFamily="2" charset="0"/>
              </a:rPr>
              <a:t>: dérogation en 2025/2026, démarches de simplification menées en parallèle au niveau européen. </a:t>
            </a:r>
            <a:r>
              <a:rPr lang="fr-FR" sz="1200" b="1" dirty="0">
                <a:solidFill>
                  <a:srgbClr val="FF0000"/>
                </a:solidFill>
                <a:latin typeface="Marianne" panose="02000000000000000000" pitchFamily="2" charset="0"/>
              </a:rPr>
              <a:t>Possibilité de poursuivre la « clause grand père » jusqu’en 2030 à arbitrer (textes réglementaires)</a:t>
            </a:r>
          </a:p>
          <a:p>
            <a:pPr>
              <a:defRPr/>
            </a:pPr>
            <a:endParaRPr lang="fr-FR" sz="12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latin typeface="Marianne" panose="02000000000000000000" pitchFamily="2" charset="0"/>
              </a:rPr>
              <a:t>Biogaz injecté </a:t>
            </a:r>
            <a:r>
              <a:rPr lang="fr-FR" sz="1200" dirty="0">
                <a:latin typeface="Marianne" panose="02000000000000000000" pitchFamily="2" charset="0"/>
              </a:rPr>
              <a:t>: RED II continue de s’appliquer jusqu’au 31/12/2030 lorsque la production a lieu dans une installation bénéficiant d’un contrat d’obligation d’achat signé avant le 20/11/2023</a:t>
            </a:r>
          </a:p>
          <a:p>
            <a:pPr>
              <a:defRPr/>
            </a:pPr>
            <a:endParaRPr lang="fr-FR" sz="1200" dirty="0"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latin typeface="Marianne" panose="02000000000000000000" pitchFamily="2" charset="0"/>
              </a:rPr>
              <a:t>Production d’électricité, chaleur/froid à partir de biogaz </a:t>
            </a:r>
            <a:r>
              <a:rPr lang="fr-FR" sz="1200" dirty="0">
                <a:latin typeface="Marianne" panose="02000000000000000000" pitchFamily="2" charset="0"/>
              </a:rPr>
              <a:t>: RED II continue de s’appliquer jusqu’au 31/12/2030 pour des contrats conclus avant le 20/11/2023 (au titre des L. 314-1 et 18 du code de l’énergie) ou pour lesquelles la d »signation comme lauréat d’un appel d’offre intervient avant le 20/11/2023 au titre du L.311-12 code énergie</a:t>
            </a:r>
          </a:p>
          <a:p>
            <a:pPr marL="671513" lvl="1" indent="-214313">
              <a:buFont typeface="Arial"/>
              <a:buChar char="•"/>
              <a:defRPr/>
            </a:pPr>
            <a:endParaRPr lang="fr-FR" sz="1350" dirty="0"/>
          </a:p>
          <a:p>
            <a:pPr marL="671513" lvl="1" indent="-214313">
              <a:buFont typeface="Arial"/>
              <a:buChar char="•"/>
              <a:defRPr/>
            </a:pPr>
            <a:endParaRPr lang="fr-FR" sz="1350" dirty="0"/>
          </a:p>
        </p:txBody>
      </p:sp>
      <p:pic>
        <p:nvPicPr>
          <p:cNvPr id="8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7FC7F47C-12B9-4E3C-883E-AE0E5FF12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72" y="27270"/>
            <a:ext cx="993968" cy="595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810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4751FBC4-0CCA-1141-A9C6-1C179E9E07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id="{4B3A7067-69ED-7345-98DF-647691273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fr-FR" dirty="0"/>
              <a:t>Principe d’utilisation en cascade de la biomasse : présentation des orientations de la DDADUE et arbitrages à venir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EE786D-AFB8-B947-BE88-9443D169F47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6FCC8A-B469-AB45-93E5-3C2B903745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E39F80-3979-CC46-BBC1-245DA5F2C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7976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75656" y="295253"/>
            <a:ext cx="7200800" cy="360039"/>
          </a:xfrm>
        </p:spPr>
        <p:txBody>
          <a:bodyPr/>
          <a:lstStyle/>
          <a:p>
            <a:pPr>
              <a:defRPr/>
            </a:pPr>
            <a:r>
              <a:rPr lang="fr-FR" sz="1988" dirty="0"/>
              <a:t>Utilisation en cascade de la biomasse ligneuse (p.221-223)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23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95536" y="745795"/>
            <a:ext cx="4752528" cy="26900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fr-FR" sz="14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285743" indent="-285743" algn="just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Principe défini au L. 281-1 du code de l’énergie : « principe qui consiste </a:t>
            </a:r>
            <a:r>
              <a:rPr lang="fr-FR" sz="1400" b="1" dirty="0">
                <a:latin typeface="Marianne" panose="02000000000000000000" pitchFamily="2" charset="0"/>
              </a:rPr>
              <a:t>à viser une utilisation efficace des ressources en biomasse en donnant la priorité, chaque fois que c’est possible, à l’usage matériel de la biomasse </a:t>
            </a:r>
            <a:r>
              <a:rPr lang="fr-FR" sz="1400" dirty="0">
                <a:latin typeface="Marianne" panose="02000000000000000000" pitchFamily="2" charset="0"/>
              </a:rPr>
              <a:t>par rapport à son usage énergétique  »</a:t>
            </a:r>
          </a:p>
          <a:p>
            <a:pPr marL="285743" indent="-285743" algn="just">
              <a:buFont typeface="Arial"/>
              <a:buChar char="•"/>
              <a:defRPr/>
            </a:pPr>
            <a:endParaRPr lang="fr-FR" sz="1400" dirty="0">
              <a:latin typeface="Marianne" panose="02000000000000000000" pitchFamily="2" charset="0"/>
            </a:endParaRPr>
          </a:p>
          <a:p>
            <a:pPr marL="285743" indent="-285743" algn="just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Article L. 286-1 général, mais article L. 286-2 et suivants </a:t>
            </a:r>
            <a:r>
              <a:rPr lang="fr-FR" sz="1400" b="1" dirty="0">
                <a:latin typeface="Marianne" panose="02000000000000000000" pitchFamily="2" charset="0"/>
              </a:rPr>
              <a:t>limités à la biomasse ligneuse et centrés sur les aides publiques</a:t>
            </a:r>
          </a:p>
          <a:p>
            <a:pPr marL="285743" indent="-285743" algn="just">
              <a:buFont typeface="Arial"/>
              <a:buChar char="•"/>
              <a:defRPr/>
            </a:pPr>
            <a:endParaRPr lang="fr-FR" sz="1400" b="1" dirty="0">
              <a:latin typeface="Marianne" panose="02000000000000000000" pitchFamily="2" charset="0"/>
            </a:endParaRPr>
          </a:p>
          <a:p>
            <a:pPr marL="285743" indent="-285743" algn="just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</a:rPr>
              <a:t>Ordre de priorité </a:t>
            </a:r>
            <a:r>
              <a:rPr lang="fr-FR" sz="1400" dirty="0">
                <a:latin typeface="Marianne" panose="02000000000000000000" pitchFamily="2" charset="0"/>
              </a:rPr>
              <a:t>pour la biomasse ligneuse introduit au L. 286-2</a:t>
            </a:r>
          </a:p>
          <a:p>
            <a:pPr marL="285743" indent="-285743" algn="just">
              <a:buFont typeface="Arial"/>
              <a:buChar char="•"/>
              <a:defRPr/>
            </a:pPr>
            <a:endParaRPr lang="fr-FR" sz="1388" dirty="0"/>
          </a:p>
        </p:txBody>
      </p:sp>
      <p:graphicFrame>
        <p:nvGraphicFramePr>
          <p:cNvPr id="2" name="Diagramme 1"/>
          <p:cNvGraphicFramePr>
            <a:graphicFrameLocks/>
          </p:cNvGraphicFramePr>
          <p:nvPr/>
        </p:nvGraphicFramePr>
        <p:xfrm>
          <a:off x="5076057" y="838666"/>
          <a:ext cx="2448272" cy="367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lèche : droite 5"/>
          <p:cNvSpPr/>
          <p:nvPr/>
        </p:nvSpPr>
        <p:spPr bwMode="auto">
          <a:xfrm rot="10800000">
            <a:off x="7037936" y="3561089"/>
            <a:ext cx="576064" cy="21602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 bwMode="auto">
          <a:xfrm>
            <a:off x="7620425" y="3003799"/>
            <a:ext cx="1440160" cy="111458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900"/>
              <a:t>Contrôle du respect de l’utilisation en cascade au niveau de l’usage bioénergie</a:t>
            </a:r>
            <a:endParaRPr sz="1350"/>
          </a:p>
        </p:txBody>
      </p:sp>
      <p:pic>
        <p:nvPicPr>
          <p:cNvPr id="8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B48528AA-724E-4C75-8F7B-A6F0331D6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215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75656" y="123478"/>
            <a:ext cx="6624736" cy="360039"/>
          </a:xfrm>
        </p:spPr>
        <p:txBody>
          <a:bodyPr/>
          <a:lstStyle/>
          <a:p>
            <a:pPr>
              <a:defRPr/>
            </a:pPr>
            <a:r>
              <a:rPr lang="fr-FR" sz="2000" dirty="0"/>
              <a:t>Cascade : contrôle </a:t>
            </a:r>
            <a:r>
              <a:rPr lang="fr-FR" sz="2000" i="1" dirty="0"/>
              <a:t>a priori </a:t>
            </a:r>
            <a:r>
              <a:rPr lang="fr-FR" sz="2000" dirty="0"/>
              <a:t>pour les installations aidées (L. 286-4, p.223)</a:t>
            </a:r>
            <a:endParaRPr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24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95536" y="1131590"/>
            <a:ext cx="7848872" cy="26900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300" dirty="0">
                <a:latin typeface="Marianne" panose="02000000000000000000" pitchFamily="2" charset="0"/>
              </a:rPr>
              <a:t>Le Préfet de région assure (L. 286-4) un </a:t>
            </a:r>
            <a:r>
              <a:rPr lang="fr-FR" sz="1300" b="1" dirty="0">
                <a:latin typeface="Marianne" panose="02000000000000000000" pitchFamily="2" charset="0"/>
              </a:rPr>
              <a:t>suivi de la disponibilité des ressources en biomasse et prévient les conflits d’usage.</a:t>
            </a:r>
          </a:p>
          <a:p>
            <a:pPr algn="just">
              <a:defRPr/>
            </a:pPr>
            <a:endParaRPr lang="fr-FR" sz="1300" b="1" dirty="0">
              <a:latin typeface="Marianne" panose="02000000000000000000" pitchFamily="2" charset="0"/>
            </a:endParaRPr>
          </a:p>
          <a:p>
            <a:pPr algn="just">
              <a:defRPr/>
            </a:pPr>
            <a:r>
              <a:rPr lang="fr-FR" sz="1300" dirty="0">
                <a:latin typeface="Marianne" panose="02000000000000000000" pitchFamily="2" charset="0"/>
              </a:rPr>
              <a:t>Pour les nouveaux projets aidés consommateurs de biomasse ligneuse, </a:t>
            </a:r>
            <a:r>
              <a:rPr lang="fr-FR" sz="1300" b="1" dirty="0">
                <a:latin typeface="Marianne" panose="02000000000000000000" pitchFamily="2" charset="0"/>
              </a:rPr>
              <a:t>les cellules régionales biomasse évalueront l’approvisionnement</a:t>
            </a:r>
            <a:r>
              <a:rPr lang="fr-FR" sz="1300" dirty="0">
                <a:latin typeface="Marianne" panose="02000000000000000000" pitchFamily="2" charset="0"/>
              </a:rPr>
              <a:t> :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Sa faisabilité (au regard des ressources connues et projetées)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Son incidence sur les projets existants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fr-FR" sz="1300" u="sng" dirty="0">
                <a:latin typeface="Marianne" panose="02000000000000000000" pitchFamily="2" charset="0"/>
              </a:rPr>
              <a:t>Son respect du principe de cascade</a:t>
            </a:r>
          </a:p>
          <a:p>
            <a:pPr algn="just">
              <a:defRPr/>
            </a:pPr>
            <a:endParaRPr lang="fr-FR" sz="1300" dirty="0">
              <a:latin typeface="Marianne" panose="02000000000000000000" pitchFamily="2" charset="0"/>
            </a:endParaRPr>
          </a:p>
          <a:p>
            <a:pPr marL="171450" indent="-171450" algn="just">
              <a:buFont typeface="Wingdings" panose="05000000000000000000" pitchFamily="2" charset="2"/>
              <a:buChar char="à"/>
              <a:defRPr/>
            </a:pPr>
            <a:r>
              <a:rPr lang="fr-FR" sz="1300" b="1" dirty="0">
                <a:latin typeface="Marianne" panose="02000000000000000000" pitchFamily="2" charset="0"/>
              </a:rPr>
              <a:t>Avis final du Préfet de région d’attribuer ou non l’aide </a:t>
            </a:r>
            <a:r>
              <a:rPr lang="fr-FR" sz="1300" dirty="0">
                <a:latin typeface="Marianne" panose="02000000000000000000" pitchFamily="2" charset="0"/>
              </a:rPr>
              <a:t>suite à avis de la cellule</a:t>
            </a:r>
          </a:p>
          <a:p>
            <a:pPr marL="171450" indent="-171450" algn="just">
              <a:buFont typeface="Wingdings" panose="05000000000000000000" pitchFamily="2" charset="2"/>
              <a:buChar char="à"/>
              <a:defRPr/>
            </a:pPr>
            <a:endParaRPr lang="fr-FR" sz="1300" dirty="0">
              <a:latin typeface="Marianne" panose="02000000000000000000" pitchFamily="2" charset="0"/>
            </a:endParaRPr>
          </a:p>
          <a:p>
            <a:pPr algn="just">
              <a:defRPr/>
            </a:pPr>
            <a:endParaRPr lang="fr-FR" sz="1300" dirty="0">
              <a:latin typeface="Marianne" panose="02000000000000000000" pitchFamily="2" charset="0"/>
            </a:endParaRPr>
          </a:p>
          <a:p>
            <a:pPr algn="just">
              <a:defRPr/>
            </a:pPr>
            <a:endParaRPr lang="fr-FR" sz="1300" dirty="0">
              <a:latin typeface="Marianne" panose="02000000000000000000" pitchFamily="2" charset="0"/>
            </a:endParaRPr>
          </a:p>
          <a:p>
            <a:pPr algn="just">
              <a:defRPr/>
            </a:pPr>
            <a:endParaRPr sz="788" dirty="0"/>
          </a:p>
          <a:p>
            <a:pPr marL="285743" indent="-285743" algn="just">
              <a:buFont typeface="Arial"/>
              <a:buChar char="•"/>
              <a:defRPr/>
            </a:pPr>
            <a:endParaRPr lang="fr-FR" sz="1388" dirty="0"/>
          </a:p>
        </p:txBody>
      </p:sp>
      <p:pic>
        <p:nvPicPr>
          <p:cNvPr id="5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D6B8DC4F-838B-4194-8D58-2CDDFE640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842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75656" y="123478"/>
            <a:ext cx="6624736" cy="360039"/>
          </a:xfrm>
        </p:spPr>
        <p:txBody>
          <a:bodyPr/>
          <a:lstStyle/>
          <a:p>
            <a:pPr>
              <a:defRPr/>
            </a:pPr>
            <a:r>
              <a:rPr lang="fr-FR" sz="2000" dirty="0"/>
              <a:t>Cascade : contrôle </a:t>
            </a:r>
            <a:r>
              <a:rPr lang="fr-FR" sz="2000" i="1" dirty="0"/>
              <a:t>a priori </a:t>
            </a:r>
            <a:r>
              <a:rPr lang="fr-FR" sz="2000" dirty="0"/>
              <a:t>pour les installations aidées (L. 286-4, p.223)</a:t>
            </a:r>
            <a:endParaRPr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25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95536" y="915566"/>
            <a:ext cx="7848872" cy="36724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300" dirty="0">
                <a:latin typeface="Marianne" panose="02000000000000000000" pitchFamily="2" charset="0"/>
              </a:rPr>
              <a:t>Objectif d’assurer une meilleure planification de la ressource en biomasse ligneuse, dans un contexte de tension, </a:t>
            </a:r>
            <a:r>
              <a:rPr lang="fr-FR" sz="1300" b="1" dirty="0">
                <a:latin typeface="Marianne" panose="02000000000000000000" pitchFamily="2" charset="0"/>
              </a:rPr>
              <a:t>avec une possibilité de refuser des projets conduisant à une trop forte demande en bois-énergie au détriment des usages matière.</a:t>
            </a:r>
          </a:p>
          <a:p>
            <a:pPr algn="just">
              <a:defRPr/>
            </a:pPr>
            <a:endParaRPr lang="fr-FR" sz="1300" b="1" dirty="0"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Tous les AAP devront donc passer devant les cellules</a:t>
            </a:r>
            <a:r>
              <a:rPr lang="fr-FR" sz="1300" b="1" dirty="0">
                <a:latin typeface="Marianne" panose="02000000000000000000" pitchFamily="2" charset="0"/>
              </a:rPr>
              <a:t>, certains aujourd’hui n’incluant pas ce passage (par exemple AAP gérés par </a:t>
            </a:r>
            <a:r>
              <a:rPr lang="fr-FR" sz="1300" b="1" dirty="0" err="1">
                <a:latin typeface="Marianne" panose="02000000000000000000" pitchFamily="2" charset="0"/>
              </a:rPr>
              <a:t>BPIFrance</a:t>
            </a:r>
            <a:r>
              <a:rPr lang="fr-FR" sz="1300" b="1" dirty="0">
                <a:latin typeface="Marianne" panose="02000000000000000000" pitchFamily="2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Concernera aussi les projets existants </a:t>
            </a:r>
            <a:r>
              <a:rPr lang="fr-FR" sz="1300" b="1" dirty="0">
                <a:latin typeface="Marianne" panose="02000000000000000000" pitchFamily="2" charset="0"/>
              </a:rPr>
              <a:t>modifiant leur approvisionnement</a:t>
            </a:r>
            <a:r>
              <a:rPr lang="fr-FR" sz="1300" dirty="0">
                <a:latin typeface="Marianne" panose="02000000000000000000" pitchFamily="2" charset="0"/>
              </a:rPr>
              <a:t>.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Critères envisagés : X% de consommation supplémentaire (contributions bienvenues sur ce point), ou utilisation d’un autre de biomasse non prévu par le plan d’appro initial</a:t>
            </a:r>
          </a:p>
          <a:p>
            <a:pPr algn="just">
              <a:defRPr/>
            </a:pPr>
            <a:endParaRPr lang="fr-FR" sz="788" dirty="0"/>
          </a:p>
          <a:p>
            <a:pPr algn="just">
              <a:defRPr/>
            </a:pP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Seuil des projets assujettis à déterminer (contributions bienvenues) ? :</a:t>
            </a:r>
            <a:endParaRPr lang="fr-FR" sz="1300" dirty="0"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7,5 MW de puissance thermique nominale : </a:t>
            </a:r>
            <a:r>
              <a:rPr lang="fr-FR" sz="1300" b="1" dirty="0"/>
              <a:t>cohérence entre les dispositifs et éviter que des assujettis à la durabilité ne le soient pas à la cascade</a:t>
            </a:r>
            <a:endParaRPr lang="fr-FR" sz="1300" dirty="0"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10 kt de consommation annuelle de biomasse envisagée (important pour viser les projets non producteurs d’énergie comme les producteurs de SAF) : </a:t>
            </a:r>
            <a:r>
              <a:rPr lang="fr-FR" sz="1300" b="1" dirty="0"/>
              <a:t>continuité avec ce seuil déjà existant pour les dossiers de dépôt d’aides publiques auprès des cellules biomasses</a:t>
            </a:r>
            <a:endParaRPr lang="fr-FR" sz="1300" dirty="0">
              <a:latin typeface="Marianne" panose="02000000000000000000" pitchFamily="2" charset="0"/>
            </a:endParaRPr>
          </a:p>
          <a:p>
            <a:pPr algn="just">
              <a:defRPr/>
            </a:pPr>
            <a:endParaRPr sz="1300" dirty="0"/>
          </a:p>
          <a:p>
            <a:pPr marL="285743" indent="-285743" algn="just">
              <a:buFont typeface="Arial"/>
              <a:buChar char="•"/>
              <a:defRPr/>
            </a:pPr>
            <a:endParaRPr lang="fr-FR" sz="1388" dirty="0"/>
          </a:p>
        </p:txBody>
      </p:sp>
      <p:pic>
        <p:nvPicPr>
          <p:cNvPr id="5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D4B8649D-599B-4855-88BD-B55313F34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915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547664" y="295253"/>
            <a:ext cx="6840760" cy="360039"/>
          </a:xfrm>
        </p:spPr>
        <p:txBody>
          <a:bodyPr/>
          <a:lstStyle/>
          <a:p>
            <a:pPr>
              <a:defRPr/>
            </a:pPr>
            <a:r>
              <a:rPr lang="fr-FR" sz="1988" dirty="0"/>
              <a:t>Cascade : contrôle </a:t>
            </a:r>
            <a:r>
              <a:rPr lang="fr-FR" sz="1988" i="1" dirty="0"/>
              <a:t>a priori </a:t>
            </a:r>
            <a:r>
              <a:rPr lang="fr-FR" sz="1988" dirty="0"/>
              <a:t>pour les installations non aidées (L. 122-3 du code de l’environnement, p.225)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26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95536" y="745795"/>
            <a:ext cx="7848872" cy="26900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3" indent="-285743" algn="just">
              <a:buFont typeface="Arial"/>
              <a:buChar char="•"/>
              <a:defRPr/>
            </a:pPr>
            <a:endParaRPr lang="fr-FR" sz="1400" b="1" dirty="0">
              <a:latin typeface="Marianne" panose="02000000000000000000" pitchFamily="2" charset="0"/>
            </a:endParaRPr>
          </a:p>
          <a:p>
            <a:pPr algn="just">
              <a:defRPr/>
            </a:pPr>
            <a:endParaRPr lang="fr-FR" sz="1400" dirty="0">
              <a:latin typeface="Marianne" panose="02000000000000000000" pitchFamily="2" charset="0"/>
            </a:endParaRPr>
          </a:p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Pour les installations </a:t>
            </a:r>
            <a:r>
              <a:rPr lang="fr-FR" sz="1400" b="1" dirty="0">
                <a:latin typeface="Marianne" panose="02000000000000000000" pitchFamily="2" charset="0"/>
              </a:rPr>
              <a:t>non aidées, prise en compte dans l’étude d’impact via la procédure d’évaluation environnementale</a:t>
            </a:r>
          </a:p>
          <a:p>
            <a:pPr algn="just">
              <a:defRPr/>
            </a:pPr>
            <a:endParaRPr lang="fr-FR" sz="1400" b="1" dirty="0"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</a:rPr>
              <a:t>Ne concernera que les projets soumis à cette procédure </a:t>
            </a:r>
            <a:r>
              <a:rPr lang="fr-FR" sz="1400" dirty="0">
                <a:latin typeface="Marianne" panose="02000000000000000000" pitchFamily="2" charset="0"/>
              </a:rPr>
              <a:t>(seuil de 50 MW pour les installations de combustion de biomasse)</a:t>
            </a:r>
          </a:p>
          <a:p>
            <a:pPr marL="285743" indent="-285743" algn="just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L’instruction du dossier d’évaluation environnementale permettra de juger du respect de la cascade par le porteur de projet</a:t>
            </a:r>
          </a:p>
          <a:p>
            <a:pPr marL="285743" indent="-285743" algn="just">
              <a:buFont typeface="Arial"/>
              <a:buChar char="•"/>
              <a:defRPr/>
            </a:pPr>
            <a:endParaRPr sz="788" dirty="0"/>
          </a:p>
          <a:p>
            <a:pPr marL="285743" indent="-285743" algn="just">
              <a:buFont typeface="Arial"/>
              <a:buChar char="•"/>
              <a:defRPr/>
            </a:pPr>
            <a:endParaRPr lang="fr-FR" sz="1388" dirty="0"/>
          </a:p>
        </p:txBody>
      </p:sp>
      <p:pic>
        <p:nvPicPr>
          <p:cNvPr id="5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81C13934-9374-492B-98CF-AC2880380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5308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03648" y="195486"/>
            <a:ext cx="6768752" cy="36003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sz="1988" dirty="0"/>
              <a:t>Dérogations à l’usage en cascade – sécurité énergétique (L. 286-3, p.222)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27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60000" y="843558"/>
            <a:ext cx="8532480" cy="24277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I. « lorsque cela est nécessaire pour </a:t>
            </a:r>
            <a:r>
              <a:rPr lang="fr-FR" sz="1400" b="1" dirty="0">
                <a:latin typeface="Marianne" panose="02000000000000000000" pitchFamily="2" charset="0"/>
              </a:rPr>
              <a:t>assurer la sécurité de l’approvisionnement énergétique </a:t>
            </a:r>
            <a:r>
              <a:rPr lang="fr-FR" sz="1400" dirty="0">
                <a:latin typeface="Marianne" panose="02000000000000000000" pitchFamily="2" charset="0"/>
              </a:rPr>
              <a:t>»</a:t>
            </a:r>
            <a:endParaRPr sz="1400" dirty="0">
              <a:latin typeface="Marianne" panose="02000000000000000000" pitchFamily="2" charset="0"/>
            </a:endParaRPr>
          </a:p>
          <a:p>
            <a:pPr>
              <a:spcAft>
                <a:spcPts val="1800"/>
              </a:spcAft>
              <a:defRPr/>
            </a:pPr>
            <a:endParaRPr lang="fr-FR" sz="1388" dirty="0">
              <a:latin typeface="Marianne" panose="02000000000000000000" pitchFamily="2" charset="0"/>
            </a:endParaRP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fr-FR" sz="1388" dirty="0">
                <a:latin typeface="Marianne" panose="02000000000000000000" pitchFamily="2" charset="0"/>
              </a:rPr>
              <a:t>Cette dérogation doit encore </a:t>
            </a:r>
            <a:r>
              <a:rPr lang="fr-FR" sz="1388" b="1" dirty="0">
                <a:solidFill>
                  <a:srgbClr val="FF0000"/>
                </a:solidFill>
                <a:latin typeface="Marianne" panose="02000000000000000000" pitchFamily="2" charset="0"/>
              </a:rPr>
              <a:t>être précisé au niveau réglementaire</a:t>
            </a:r>
            <a:endParaRPr lang="fr-FR" sz="1388" dirty="0"/>
          </a:p>
          <a:p>
            <a:pPr>
              <a:spcAft>
                <a:spcPts val="1800"/>
              </a:spcAft>
              <a:defRPr/>
            </a:pPr>
            <a:endParaRPr lang="fr-FR" sz="1388" dirty="0"/>
          </a:p>
          <a:p>
            <a:pPr>
              <a:spcAft>
                <a:spcPts val="1800"/>
              </a:spcAft>
              <a:defRPr/>
            </a:pPr>
            <a:endParaRPr lang="fr-FR" sz="1388" dirty="0"/>
          </a:p>
          <a:p>
            <a:pPr>
              <a:defRPr/>
            </a:pPr>
            <a:endParaRPr lang="fr-FR" sz="1388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E581C228-94C4-427D-8007-E45EC515D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3368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03648" y="195486"/>
            <a:ext cx="6768752" cy="36003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sz="1988" dirty="0"/>
              <a:t>Dérogations à l’usage en cascade – biomasse </a:t>
            </a:r>
            <a:r>
              <a:rPr lang="fr-FR" sz="2000" dirty="0"/>
              <a:t>forestière (L. 286-3, p.222)</a:t>
            </a:r>
            <a:endParaRPr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28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60000" y="792048"/>
            <a:ext cx="8532480" cy="24277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II. « lorsque </a:t>
            </a:r>
            <a:r>
              <a:rPr lang="fr-FR" sz="1400" b="1" dirty="0">
                <a:latin typeface="Marianne" panose="02000000000000000000" pitchFamily="2" charset="0"/>
              </a:rPr>
              <a:t>l’industrie locale </a:t>
            </a:r>
            <a:r>
              <a:rPr lang="fr-FR" sz="1400" dirty="0">
                <a:latin typeface="Marianne" panose="02000000000000000000" pitchFamily="2" charset="0"/>
              </a:rPr>
              <a:t>est quantitativement ou techniquement incapable d’utiliser la biomasse forestière pour une valeur ajoutée économique et environnementale qui soit plus élevée que la production énergétique »</a:t>
            </a:r>
            <a:endParaRPr sz="1400" dirty="0">
              <a:latin typeface="Marianne" panose="02000000000000000000" pitchFamily="2" charset="0"/>
            </a:endParaRPr>
          </a:p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   a) </a:t>
            </a:r>
            <a:r>
              <a:rPr lang="fr-FR" sz="1400" b="1" dirty="0">
                <a:latin typeface="Marianne" panose="02000000000000000000" pitchFamily="2" charset="0"/>
              </a:rPr>
              <a:t>activités nécessaires de gestion forestière </a:t>
            </a:r>
            <a:r>
              <a:rPr lang="fr-FR" sz="1400" dirty="0">
                <a:latin typeface="Marianne" panose="02000000000000000000" pitchFamily="2" charset="0"/>
              </a:rPr>
              <a:t>(éclaircies </a:t>
            </a:r>
            <a:r>
              <a:rPr lang="fr-FR" sz="1400" dirty="0" err="1">
                <a:latin typeface="Marianne" panose="02000000000000000000" pitchFamily="2" charset="0"/>
              </a:rPr>
              <a:t>précommerciales</a:t>
            </a:r>
            <a:r>
              <a:rPr lang="fr-FR" sz="1400" dirty="0">
                <a:latin typeface="Marianne" panose="02000000000000000000" pitchFamily="2" charset="0"/>
              </a:rPr>
              <a:t>, prévention des feux) </a:t>
            </a:r>
            <a:endParaRPr sz="1400" dirty="0">
              <a:latin typeface="Marianne" panose="02000000000000000000" pitchFamily="2" charset="0"/>
            </a:endParaRPr>
          </a:p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   b) </a:t>
            </a:r>
            <a:r>
              <a:rPr lang="fr-FR" sz="1400" b="1" dirty="0">
                <a:latin typeface="Marianne" panose="02000000000000000000" pitchFamily="2" charset="0"/>
              </a:rPr>
              <a:t>coupes de récupération à la suite de perturbations naturelles attestées</a:t>
            </a:r>
            <a:r>
              <a:rPr lang="fr-FR" sz="1400" dirty="0">
                <a:latin typeface="Marianne" panose="02000000000000000000" pitchFamily="2" charset="0"/>
              </a:rPr>
              <a:t>; ou</a:t>
            </a:r>
            <a:endParaRPr sz="1400" dirty="0">
              <a:latin typeface="Marianne" panose="02000000000000000000" pitchFamily="2" charset="0"/>
            </a:endParaRPr>
          </a:p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   c) </a:t>
            </a:r>
            <a:r>
              <a:rPr lang="fr-FR" sz="1400" b="1" dirty="0">
                <a:latin typeface="Marianne" panose="02000000000000000000" pitchFamily="2" charset="0"/>
              </a:rPr>
              <a:t>bois dont les caractéristiques ne conviennent pas </a:t>
            </a:r>
            <a:r>
              <a:rPr lang="fr-FR" sz="1400" dirty="0">
                <a:latin typeface="Marianne" panose="02000000000000000000" pitchFamily="2" charset="0"/>
              </a:rPr>
              <a:t>aux installations locales de traitement. » </a:t>
            </a:r>
          </a:p>
          <a:p>
            <a:pPr algn="just">
              <a:defRPr/>
            </a:pPr>
            <a:endParaRPr sz="1400" dirty="0">
              <a:latin typeface="Marianne" panose="02000000000000000000" pitchFamily="2" charset="0"/>
            </a:endParaRPr>
          </a:p>
          <a:p>
            <a:pPr algn="just">
              <a:defRPr/>
            </a:pPr>
            <a:endParaRPr lang="fr-FR" sz="1400" dirty="0">
              <a:latin typeface="Marianne" panose="02000000000000000000" pitchFamily="2" charset="0"/>
            </a:endParaRPr>
          </a:p>
          <a:p>
            <a:pPr marL="285743" indent="-285743" algn="just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</a:rPr>
              <a:t>Ces dérogations feraient partie du </a:t>
            </a:r>
            <a:r>
              <a:rPr lang="fr-FR" sz="1400" b="1" dirty="0" err="1">
                <a:latin typeface="Marianne" panose="02000000000000000000" pitchFamily="2" charset="0"/>
              </a:rPr>
              <a:t>reporting</a:t>
            </a:r>
            <a:r>
              <a:rPr lang="fr-FR" sz="1400" b="1" dirty="0">
                <a:latin typeface="Marianne" panose="02000000000000000000" pitchFamily="2" charset="0"/>
              </a:rPr>
              <a:t> demandé aux </a:t>
            </a:r>
            <a:r>
              <a:rPr lang="fr-FR" sz="1400" b="1" dirty="0">
                <a:solidFill>
                  <a:srgbClr val="FF0000"/>
                </a:solidFill>
                <a:latin typeface="Marianne" panose="02000000000000000000" pitchFamily="2" charset="0"/>
              </a:rPr>
              <a:t>nouvelles installations consommatrices de biomasse (aidées/non aidées : à déterminer)</a:t>
            </a:r>
            <a:r>
              <a:rPr lang="fr-FR" sz="1400" b="1" dirty="0">
                <a:latin typeface="Marianne" panose="02000000000000000000" pitchFamily="2" charset="0"/>
              </a:rPr>
              <a:t> </a:t>
            </a:r>
            <a:r>
              <a:rPr lang="fr-FR" sz="1400" dirty="0">
                <a:latin typeface="Marianne" panose="02000000000000000000" pitchFamily="2" charset="0"/>
              </a:rPr>
              <a:t>afin de se justifier de leur conformité au principe d’utilisation en cascade</a:t>
            </a:r>
          </a:p>
          <a:p>
            <a:pPr marL="285743" indent="-285743" algn="just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Ce </a:t>
            </a:r>
            <a:r>
              <a:rPr lang="fr-FR" sz="1400" dirty="0" err="1">
                <a:latin typeface="Marianne" panose="02000000000000000000" pitchFamily="2" charset="0"/>
              </a:rPr>
              <a:t>reporting</a:t>
            </a:r>
            <a:r>
              <a:rPr lang="fr-FR" sz="1400" dirty="0">
                <a:latin typeface="Marianne" panose="02000000000000000000" pitchFamily="2" charset="0"/>
              </a:rPr>
              <a:t> prendra la forme d’un </a:t>
            </a:r>
            <a:r>
              <a:rPr lang="fr-FR" sz="1400" b="1" dirty="0">
                <a:latin typeface="Marianne" panose="02000000000000000000" pitchFamily="2" charset="0"/>
              </a:rPr>
              <a:t>bilan d’approvisionnement annuel à faire remonter</a:t>
            </a:r>
            <a:r>
              <a:rPr lang="fr-FR" sz="1400" dirty="0">
                <a:latin typeface="Marianne" panose="02000000000000000000" pitchFamily="2" charset="0"/>
              </a:rPr>
              <a:t> aux cellules biomasses </a:t>
            </a:r>
            <a:r>
              <a:rPr lang="fr-FR" sz="1400" b="1" dirty="0">
                <a:solidFill>
                  <a:srgbClr val="FF0000"/>
                </a:solidFill>
                <a:latin typeface="Marianne" panose="02000000000000000000" pitchFamily="2" charset="0"/>
              </a:rPr>
              <a:t>(même formulaire que la déclaration annuelle de durabilité pour les installations RED, format à déterminer pour les autres selon les seuils choisis)</a:t>
            </a:r>
          </a:p>
          <a:p>
            <a:pPr>
              <a:defRPr/>
            </a:pPr>
            <a:endParaRPr lang="fr-FR" sz="1388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E1203F7-074A-4E8E-BE0F-7357F8092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1911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03648" y="195486"/>
            <a:ext cx="6768752" cy="36003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1988" dirty="0"/>
              <a:t>Dérogations à l’usage en cascade – modalités de suivi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29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95536" y="939766"/>
            <a:ext cx="8532480" cy="37239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300" dirty="0">
                <a:latin typeface="Marianne" panose="02000000000000000000" pitchFamily="2" charset="0"/>
              </a:rPr>
              <a:t>Travaux réglementaires nécessaires pour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préciser le type d’information qui seront demandées aux installations finales </a:t>
            </a:r>
            <a:r>
              <a:rPr lang="fr-FR" sz="1300" dirty="0">
                <a:latin typeface="Marianne" panose="02000000000000000000" pitchFamily="2" charset="0"/>
              </a:rPr>
              <a:t>pour vérifier le respect des dérogations :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essences utilisées (feuillus / résineux, la valorisation matière étant plus difficile pour les feuillus)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types de coupes pratiquées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la présence d’industriels dans la région qui auraient pu valoriser ce bois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300" dirty="0">
                <a:latin typeface="Marianne" panose="02000000000000000000" pitchFamily="2" charset="0"/>
              </a:rPr>
              <a:t>Etc.. :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Contributions bienvenues sur le type d’informations demandées (faisabilité / pertinence)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fr-FR" sz="1388" dirty="0"/>
          </a:p>
          <a:p>
            <a:pPr>
              <a:spcAft>
                <a:spcPts val="1800"/>
              </a:spcAft>
              <a:defRPr/>
            </a:pPr>
            <a:r>
              <a:rPr lang="fr-FR" sz="1300" dirty="0">
                <a:latin typeface="Marianne" panose="02000000000000000000" pitchFamily="2" charset="0"/>
              </a:rPr>
              <a:t>Pour les installations existantes, non concernées a posteriori par la cascade,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les exigences relèveraient de la collecte de données via la transmission d’un plan d’approvisionnement annuel </a:t>
            </a:r>
            <a:r>
              <a:rPr lang="fr-FR" sz="1300" dirty="0">
                <a:latin typeface="Marianne" panose="02000000000000000000" pitchFamily="2" charset="0"/>
              </a:rPr>
              <a:t>(pas de justification des dérogations), afin de renforcer la connaissance des cellules sur l’état du marché local de la biomasse</a:t>
            </a:r>
          </a:p>
          <a:p>
            <a:pPr>
              <a:spcAft>
                <a:spcPts val="1800"/>
              </a:spcAft>
              <a:defRPr/>
            </a:pPr>
            <a:r>
              <a:rPr lang="fr-FR" sz="1300" dirty="0">
                <a:latin typeface="Marianne" panose="02000000000000000000" pitchFamily="2" charset="0"/>
              </a:rPr>
              <a:t>La possibilité de mettre en place des cadres de collecte de données supplémentaires est prévue (L. 286-5), dans le cas où les plans d’approvisionnement annuels seraient insuffisants pour que les cellules disposent d’une connaissance de l’état du marché de la biomasse.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Leur format et périmètre sera déterminé dans les arrêtés éventuels les mettant en place.</a:t>
            </a:r>
            <a:endParaRPr lang="fr-FR" sz="1388" dirty="0"/>
          </a:p>
          <a:p>
            <a:pPr>
              <a:spcAft>
                <a:spcPts val="1800"/>
              </a:spcAft>
              <a:defRPr/>
            </a:pPr>
            <a:endParaRPr lang="fr-FR" sz="1388" dirty="0"/>
          </a:p>
          <a:p>
            <a:pPr>
              <a:defRPr/>
            </a:pPr>
            <a:endParaRPr lang="fr-FR" sz="1388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CA394ED6-6E7F-4E98-9E12-0A75F6C5C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0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4751FBC4-0CCA-1141-A9C6-1C179E9E07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id="{4B3A7067-69ED-7345-98DF-647691273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Directive RED et biomasse-énergie : rappels des enjeux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6FCC8A-B469-AB45-93E5-3C2B903745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E39F80-3979-CC46-BBC1-245DA5F2C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DC76DB03-A265-4746-8333-1F575DB21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2022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auto">
          <a:xfrm>
            <a:off x="1403920" y="303498"/>
            <a:ext cx="6768752" cy="36003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sz="1988" dirty="0"/>
              <a:t>Dérogations à l’usage en cascade – non prévues par la RED (L. 286-3, p.222)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30</a:t>
            </a:fld>
            <a:endParaRPr lang="fr-FR"/>
          </a:p>
        </p:txBody>
      </p:sp>
      <p:sp>
        <p:nvSpPr>
          <p:cNvPr id="14" name="Espace réservé du texte 6"/>
          <p:cNvSpPr txBox="1"/>
          <p:nvPr/>
        </p:nvSpPr>
        <p:spPr bwMode="gray">
          <a:xfrm>
            <a:off x="305760" y="987574"/>
            <a:ext cx="8532480" cy="24277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Certaines biomasses ligneuses </a:t>
            </a:r>
            <a:r>
              <a:rPr lang="fr-FR" sz="1400" b="1" dirty="0">
                <a:solidFill>
                  <a:srgbClr val="FF0000"/>
                </a:solidFill>
                <a:latin typeface="Marianne" panose="02000000000000000000" pitchFamily="2" charset="0"/>
              </a:rPr>
              <a:t>feront l’objet d’un traitement spécifique</a:t>
            </a:r>
            <a:r>
              <a:rPr lang="fr-FR" sz="1400" dirty="0">
                <a:latin typeface="Marianne" panose="02000000000000000000" pitchFamily="2" charset="0"/>
              </a:rPr>
              <a:t> car la production de bioénergies peut correspondre à leur valorisation économique et environnementale la plus élevée (liberté par rapport à la directive)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Biomasse bocagère : </a:t>
            </a:r>
            <a:r>
              <a:rPr lang="fr-FR" sz="1400" u="sng" dirty="0">
                <a:latin typeface="Marianne" panose="02000000000000000000" pitchFamily="2" charset="0"/>
              </a:rPr>
              <a:t>dérogation systématique, pas de justification à apporter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Biomasse issue des parcs et jardins, déchets verts : </a:t>
            </a:r>
            <a:r>
              <a:rPr lang="fr-FR" sz="1400" u="sng" dirty="0">
                <a:latin typeface="Marianne" panose="02000000000000000000" pitchFamily="2" charset="0"/>
              </a:rPr>
              <a:t>dérogation systématique, pas de justification à apporter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</a:rPr>
              <a:t>Combustibles solides de récupération : </a:t>
            </a:r>
            <a:r>
              <a:rPr lang="fr-FR" sz="1400" u="sng" dirty="0">
                <a:latin typeface="Marianne" panose="02000000000000000000" pitchFamily="2" charset="0"/>
              </a:rPr>
              <a:t>dérogation systématique, pas de justification à apporter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400" b="1" dirty="0">
                <a:solidFill>
                  <a:srgbClr val="FF0000"/>
                </a:solidFill>
                <a:latin typeface="Marianne" panose="02000000000000000000" pitchFamily="2" charset="0"/>
              </a:rPr>
              <a:t>Le cas des produits connexes de scierie nécessite des travaux complémentaires dans cette optique</a:t>
            </a:r>
            <a:r>
              <a:rPr lang="fr-FR" sz="1400" dirty="0">
                <a:latin typeface="Marianne" panose="02000000000000000000" pitchFamily="2" charset="0"/>
              </a:rPr>
              <a:t> : les possibilités de les valoriser en tant que matériau existent (panneaux, papier) mais utilisés dans une scierie ils permettent de sécher du bois d’œuvre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fr-FR" sz="1400" dirty="0">
              <a:latin typeface="Marianne" panose="02000000000000000000" pitchFamily="2" charset="0"/>
            </a:endParaRPr>
          </a:p>
          <a:p>
            <a:pPr algn="just">
              <a:defRPr/>
            </a:pPr>
            <a:r>
              <a:rPr lang="fr-FR" sz="1400" dirty="0">
                <a:latin typeface="Marianne" panose="02000000000000000000" pitchFamily="2" charset="0"/>
              </a:rPr>
              <a:t>Un </a:t>
            </a:r>
            <a:r>
              <a:rPr lang="fr-FR" sz="1400" b="1" dirty="0">
                <a:solidFill>
                  <a:srgbClr val="FF0000"/>
                </a:solidFill>
                <a:latin typeface="Marianne" panose="02000000000000000000" pitchFamily="2" charset="0"/>
              </a:rPr>
              <a:t>seuil de tolérance de présence de bois d’œuvre dans la consommation d’une installation finale (preneurs de contributions sur ce point) </a:t>
            </a:r>
            <a:r>
              <a:rPr lang="fr-FR" sz="1400" dirty="0">
                <a:latin typeface="Marianne" panose="02000000000000000000" pitchFamily="2" charset="0"/>
              </a:rPr>
              <a:t>pourra être introduit en raison de la non rentabilité du tri des bois</a:t>
            </a:r>
          </a:p>
          <a:p>
            <a:pPr>
              <a:spcAft>
                <a:spcPts val="1800"/>
              </a:spcAft>
              <a:defRPr/>
            </a:pPr>
            <a:endParaRPr lang="fr-FR" sz="1388" dirty="0"/>
          </a:p>
          <a:p>
            <a:pPr>
              <a:spcAft>
                <a:spcPts val="1800"/>
              </a:spcAft>
              <a:defRPr/>
            </a:pPr>
            <a:endParaRPr lang="fr-FR" sz="1388" dirty="0"/>
          </a:p>
          <a:p>
            <a:pPr>
              <a:spcAft>
                <a:spcPts val="1800"/>
              </a:spcAft>
              <a:defRPr/>
            </a:pPr>
            <a:endParaRPr lang="fr-FR" sz="1388" dirty="0"/>
          </a:p>
          <a:p>
            <a:pPr>
              <a:defRPr/>
            </a:pPr>
            <a:endParaRPr lang="fr-FR" sz="1388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714289AB-8222-407B-9B43-CC72A4911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14849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1403648" y="271189"/>
            <a:ext cx="7488832" cy="360040"/>
          </a:xfrm>
        </p:spPr>
        <p:txBody>
          <a:bodyPr/>
          <a:lstStyle/>
          <a:p>
            <a:r>
              <a:rPr lang="fr-FR" sz="2000" dirty="0"/>
              <a:t>Restriction des aides publiques à la valorisation énergétique de la biomasse (section 2 p.224)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64617022-B9BC-49B9-B25C-5FC47C0AA9ED}"/>
              </a:ext>
            </a:extLst>
          </p:cNvPr>
          <p:cNvSpPr txBox="1">
            <a:spLocks/>
          </p:cNvSpPr>
          <p:nvPr/>
        </p:nvSpPr>
        <p:spPr bwMode="gray">
          <a:xfrm>
            <a:off x="1259632" y="267494"/>
            <a:ext cx="8172441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800"/>
              </a:spcAft>
            </a:pPr>
            <a:endParaRPr lang="fr-FR" sz="1400" dirty="0"/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8F2E9792-1F74-45D3-9303-1095EF649621}"/>
              </a:ext>
            </a:extLst>
          </p:cNvPr>
          <p:cNvSpPr txBox="1">
            <a:spLocks/>
          </p:cNvSpPr>
          <p:nvPr/>
        </p:nvSpPr>
        <p:spPr bwMode="gray">
          <a:xfrm>
            <a:off x="395536" y="1055887"/>
            <a:ext cx="8208443" cy="38164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300" dirty="0">
                <a:latin typeface="Marianne" panose="02000000000000000000" pitchFamily="2" charset="0"/>
              </a:rPr>
              <a:t>Article L. 286-7 : </a:t>
            </a:r>
          </a:p>
          <a:p>
            <a:pPr algn="just"/>
            <a:r>
              <a:rPr lang="fr-FR" sz="1300" b="1" dirty="0">
                <a:latin typeface="Marianne" panose="02000000000000000000" pitchFamily="2" charset="0"/>
              </a:rPr>
              <a:t>Interdiction d’accorder des aides publiques </a:t>
            </a:r>
            <a:r>
              <a:rPr lang="fr-FR" sz="1300" dirty="0">
                <a:latin typeface="Marianne" panose="02000000000000000000" pitchFamily="2" charset="0"/>
              </a:rPr>
              <a:t>(</a:t>
            </a:r>
            <a:r>
              <a:rPr lang="fr-FR" sz="1300" u="sng" dirty="0">
                <a:latin typeface="Marianne" panose="02000000000000000000" pitchFamily="2" charset="0"/>
              </a:rPr>
              <a:t>hors avantage fiscal</a:t>
            </a:r>
            <a:r>
              <a:rPr lang="fr-FR" sz="1300" dirty="0">
                <a:latin typeface="Marianne" panose="02000000000000000000" pitchFamily="2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</a:rPr>
              <a:t>A l’utilisation de grumes de sciage et de placage, de bois rond de qualité industrielle et de souches et racines pour produire de l’énergie</a:t>
            </a:r>
          </a:p>
          <a:p>
            <a:pPr marL="717750" lvl="2" indent="-285750" algn="just"/>
            <a:r>
              <a:rPr lang="fr-FR" sz="1300" dirty="0">
                <a:latin typeface="Marianne" panose="02000000000000000000" pitchFamily="2" charset="0"/>
              </a:rPr>
              <a:t>« Bois rond de qualité industrielle » défini au L. 281-1 : définition issue de la directive.</a:t>
            </a:r>
          </a:p>
          <a:p>
            <a:pPr marL="897750" lvl="3" indent="-285750" algn="just"/>
            <a:r>
              <a:rPr lang="fr-FR" sz="1200" dirty="0">
                <a:solidFill>
                  <a:srgbClr val="000000"/>
                </a:solidFill>
                <a:latin typeface="Marianne" panose="02000000000000000000" pitchFamily="2" charset="0"/>
              </a:rPr>
              <a:t>Ajout de « l’état général de dégradation » pour permettre la valorisation de bois dégradés en énergie</a:t>
            </a:r>
          </a:p>
          <a:p>
            <a:pPr marL="897750" lvl="3" indent="-285750" algn="just"/>
            <a:r>
              <a:rPr lang="fr-FR" sz="1200" b="1" dirty="0">
                <a:solidFill>
                  <a:srgbClr val="FF0000"/>
                </a:solidFill>
                <a:latin typeface="Marianne" panose="02000000000000000000" pitchFamily="2" charset="0"/>
              </a:rPr>
              <a:t>Précisions sur cette définition relèveront du niveau réglementaire, voire des cahiers des charges des AAP concernés</a:t>
            </a:r>
          </a:p>
          <a:p>
            <a:pPr marL="717750" lvl="2" indent="-285750" algn="just"/>
            <a:r>
              <a:rPr lang="fr-FR" sz="1300" dirty="0">
                <a:solidFill>
                  <a:srgbClr val="000000"/>
                </a:solidFill>
                <a:latin typeface="Marianne" panose="02000000000000000000" pitchFamily="2" charset="0"/>
              </a:rPr>
              <a:t>Ne concerne que les « nouvelles aides » : les installations actuellement aidées valorisant des souches dans les Landes de Gascogne peuvent continuer d’opérer, mais une fois le contrat arrivé à terme l’aide ne pourra être renouvelée</a:t>
            </a:r>
          </a:p>
          <a:p>
            <a:pPr lvl="2" indent="0" algn="just">
              <a:buNone/>
            </a:pPr>
            <a:endParaRPr lang="fr-FR" sz="1300" dirty="0">
              <a:solidFill>
                <a:srgbClr val="000000"/>
              </a:solidFill>
              <a:latin typeface="Marianne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</a:rPr>
              <a:t>A la production d’ENR à partir de l’incinération de déchets à moins que les exigences de collecte séparées n’aient été satisfaites </a:t>
            </a:r>
            <a:r>
              <a:rPr lang="fr-FR" sz="1300" u="sng" dirty="0">
                <a:latin typeface="Marianne" panose="02000000000000000000" pitchFamily="2" charset="0"/>
              </a:rPr>
              <a:t>(pas d’enjeu identifié)</a:t>
            </a:r>
            <a:endParaRPr lang="fr-FR" sz="1300" u="sng" dirty="0">
              <a:solidFill>
                <a:srgbClr val="000000"/>
              </a:solidFill>
              <a:latin typeface="Marianne" panose="02000000000000000000" pitchFamily="2" charset="0"/>
            </a:endParaRPr>
          </a:p>
          <a:p>
            <a:endParaRPr lang="fr-FR" sz="1400" dirty="0"/>
          </a:p>
          <a:p>
            <a:endParaRPr lang="fr-FR" sz="1400" dirty="0"/>
          </a:p>
          <a:p>
            <a:pPr>
              <a:spcAft>
                <a:spcPts val="1800"/>
              </a:spcAft>
            </a:pPr>
            <a:endParaRPr lang="fr-FR" sz="1400" dirty="0"/>
          </a:p>
          <a:p>
            <a:pPr>
              <a:spcAft>
                <a:spcPts val="1800"/>
              </a:spcAft>
            </a:pPr>
            <a:endParaRPr lang="fr-FR" sz="1400" dirty="0"/>
          </a:p>
          <a:p>
            <a:pPr>
              <a:spcAft>
                <a:spcPts val="1800"/>
              </a:spcAft>
            </a:pPr>
            <a:endParaRPr lang="fr-FR" sz="1400" dirty="0"/>
          </a:p>
          <a:p>
            <a:endParaRPr lang="fr-FR" sz="1400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F180CF34-F2DF-4CEE-9080-64B9B80CE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8634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1403648" y="271189"/>
            <a:ext cx="7488832" cy="360040"/>
          </a:xfrm>
        </p:spPr>
        <p:txBody>
          <a:bodyPr/>
          <a:lstStyle/>
          <a:p>
            <a:r>
              <a:rPr lang="fr-FR" sz="2000" dirty="0"/>
              <a:t>Restriction des aides publiques à la valorisation énergétique de la biomasse (section 2 p.224)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32</a:t>
            </a:fld>
            <a:endParaRPr lang="fr-FR" dirty="0"/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64617022-B9BC-49B9-B25C-5FC47C0AA9ED}"/>
              </a:ext>
            </a:extLst>
          </p:cNvPr>
          <p:cNvSpPr txBox="1">
            <a:spLocks/>
          </p:cNvSpPr>
          <p:nvPr/>
        </p:nvSpPr>
        <p:spPr bwMode="gray">
          <a:xfrm>
            <a:off x="1259632" y="267494"/>
            <a:ext cx="8172441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800"/>
              </a:spcAft>
            </a:pPr>
            <a:endParaRPr lang="fr-FR" sz="1400" dirty="0"/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8F2E9792-1F74-45D3-9303-1095EF649621}"/>
              </a:ext>
            </a:extLst>
          </p:cNvPr>
          <p:cNvSpPr txBox="1">
            <a:spLocks/>
          </p:cNvSpPr>
          <p:nvPr/>
        </p:nvSpPr>
        <p:spPr bwMode="gray">
          <a:xfrm>
            <a:off x="364347" y="1275607"/>
            <a:ext cx="8240101" cy="32510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0" algn="just">
              <a:buNone/>
            </a:pPr>
            <a:r>
              <a:rPr lang="fr-FR" sz="1300" dirty="0">
                <a:solidFill>
                  <a:srgbClr val="000000"/>
                </a:solidFill>
                <a:latin typeface="Marianne" panose="02000000000000000000" pitchFamily="2" charset="0"/>
              </a:rPr>
              <a:t>Article L. 286-8 : Interdiction d’accorder des aides publiques et des avantages fiscaux à la production </a:t>
            </a:r>
            <a:r>
              <a:rPr lang="fr-FR" sz="1300" dirty="0">
                <a:latin typeface="Marianne" panose="02000000000000000000" pitchFamily="2" charset="0"/>
              </a:rPr>
              <a:t>d’électricité à partir de biomasse forestière, avec possibilité de dérogation</a:t>
            </a:r>
          </a:p>
          <a:p>
            <a:pPr marL="537750" lvl="1" indent="-285750" algn="just"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</a:rPr>
              <a:t>Dans les Outre-Mer, « pour une durée limitée et dans l’objectif de réduire progressivement, dans toute la mesure du possible, l’utilisation de la biomasse forestière sans compromettre l’accès à une énergie sûre et sécurisée » :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</a:rPr>
              <a:t>enjeu de définir ces dérogations dans ce cadre </a:t>
            </a:r>
            <a:r>
              <a:rPr lang="fr-FR" sz="1300" b="1" dirty="0">
                <a:solidFill>
                  <a:srgbClr val="FF000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 précisions dans le décret spécifique Outre-Mer</a:t>
            </a:r>
            <a:endParaRPr lang="fr-FR" sz="13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537750" lvl="1" indent="-285750" algn="just"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</a:rPr>
              <a:t>Dans les régions relevant d’un plan territorial de transition juste : </a:t>
            </a:r>
            <a:r>
              <a:rPr lang="fr-FR" sz="1300" u="sng" dirty="0">
                <a:latin typeface="Marianne" panose="02000000000000000000" pitchFamily="2" charset="0"/>
              </a:rPr>
              <a:t>l’activation de cette dérogation relèvera d’une volonté politique</a:t>
            </a:r>
          </a:p>
          <a:p>
            <a:pPr marL="537750" lvl="1" indent="-285750" algn="just">
              <a:buFont typeface="Wingdings" panose="05000000000000000000" pitchFamily="2" charset="2"/>
              <a:buChar char="Ø"/>
            </a:pPr>
            <a:r>
              <a:rPr lang="fr-FR" sz="1300" dirty="0">
                <a:latin typeface="Marianne" panose="02000000000000000000" pitchFamily="2" charset="0"/>
              </a:rPr>
              <a:t>Dans le cas où l’électricité est produite par captage et stockage du CO2 issu de la biomasse</a:t>
            </a:r>
            <a:endParaRPr lang="fr-FR" sz="1400" dirty="0"/>
          </a:p>
          <a:p>
            <a:pPr>
              <a:spcAft>
                <a:spcPts val="1800"/>
              </a:spcAft>
            </a:pPr>
            <a:endParaRPr lang="fr-FR" sz="1400" dirty="0"/>
          </a:p>
          <a:p>
            <a:endParaRPr lang="fr-FR" sz="1400" dirty="0"/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0DE2399E-9C63-48A8-8510-FED69CB43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2604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160993" y="4797005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1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6749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Rétroplanning prévisionnel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70D76A93-A30E-44C1-AB44-ACE2030F1854}"/>
              </a:ext>
            </a:extLst>
          </p:cNvPr>
          <p:cNvSpPr txBox="1">
            <a:spLocks/>
          </p:cNvSpPr>
          <p:nvPr/>
        </p:nvSpPr>
        <p:spPr bwMode="gray">
          <a:xfrm>
            <a:off x="395536" y="843558"/>
            <a:ext cx="8208912" cy="360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>
                <a:latin typeface="Marianne" panose="02000000000000000000" pitchFamily="2" charset="0"/>
              </a:rPr>
              <a:t>Passage en Conseil des Ministres du PJL DDADUE le 10/11/2025</a:t>
            </a:r>
          </a:p>
          <a:p>
            <a:pPr algn="just"/>
            <a:r>
              <a:rPr lang="fr-FR" sz="1100" b="1" dirty="0">
                <a:latin typeface="Marianne" panose="02000000000000000000" pitchFamily="2" charset="0"/>
              </a:rPr>
              <a:t>Retours écrits de la part des acteurs sur les orientations présentées </a:t>
            </a:r>
            <a:r>
              <a:rPr lang="fr-FR" sz="1100" dirty="0">
                <a:latin typeface="Marianne" panose="02000000000000000000" pitchFamily="2" charset="0"/>
              </a:rPr>
              <a:t>aujourd’hui attendus pour </a:t>
            </a:r>
            <a:r>
              <a:rPr lang="fr-FR" sz="1100" b="1" dirty="0">
                <a:latin typeface="Marianne" panose="02000000000000000000" pitchFamily="2" charset="0"/>
              </a:rPr>
              <a:t>fin janvier 2026</a:t>
            </a:r>
          </a:p>
          <a:p>
            <a:pPr algn="just"/>
            <a:endParaRPr lang="fr-FR" sz="1100" b="1" dirty="0">
              <a:latin typeface="Marianne" panose="02000000000000000000" pitchFamily="2" charset="0"/>
            </a:endParaRP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Travail parlementaire au S1 2026 + travaux sur les décrets en parallèle de l’examen de la loi au S1 2026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b="1" dirty="0">
                <a:latin typeface="Marianne" panose="02000000000000000000" pitchFamily="2" charset="0"/>
              </a:rPr>
              <a:t>1 à 2 réunions de concertation entre février et avril 2026, </a:t>
            </a:r>
            <a:r>
              <a:rPr lang="fr-FR" sz="1100" dirty="0">
                <a:latin typeface="Marianne" panose="02000000000000000000" pitchFamily="2" charset="0"/>
              </a:rPr>
              <a:t>pour présenter les retours reçus et préciser les orientations réglementaires selon le calendrier politique</a:t>
            </a:r>
          </a:p>
          <a:p>
            <a:pPr algn="just"/>
            <a:endParaRPr lang="fr-FR" sz="1100" dirty="0">
              <a:latin typeface="Marianne" panose="02000000000000000000" pitchFamily="2" charset="0"/>
            </a:endParaRP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Adoption de la loi : mai 2026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b="1" dirty="0">
                <a:latin typeface="Marianne" panose="02000000000000000000" pitchFamily="2" charset="0"/>
              </a:rPr>
              <a:t>Concertation qui suivra l’adoption du PJL</a:t>
            </a:r>
            <a:r>
              <a:rPr lang="fr-FR" sz="1100" dirty="0">
                <a:latin typeface="Marianne" panose="02000000000000000000" pitchFamily="2" charset="0"/>
              </a:rPr>
              <a:t>, pour donner les orientations réglementaires stabilisées</a:t>
            </a:r>
          </a:p>
          <a:p>
            <a:pPr algn="just"/>
            <a:endParaRPr lang="fr-FR" sz="1100" dirty="0">
              <a:latin typeface="Marianne" panose="02000000000000000000" pitchFamily="2" charset="0"/>
            </a:endParaRP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Adoption du décret général et des arrêtés : fin juin 2026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b="1" dirty="0">
                <a:latin typeface="Marianne" panose="02000000000000000000" pitchFamily="2" charset="0"/>
              </a:rPr>
              <a:t>Réunion de concertation suite à cette adoption,</a:t>
            </a:r>
            <a:r>
              <a:rPr lang="fr-FR" sz="1100" dirty="0">
                <a:latin typeface="Marianne" panose="02000000000000000000" pitchFamily="2" charset="0"/>
              </a:rPr>
              <a:t> pour discuter de l’analyse de risque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b="1" dirty="0">
                <a:latin typeface="Marianne" panose="02000000000000000000" pitchFamily="2" charset="0"/>
              </a:rPr>
              <a:t>Réunion(s) de concertation spécifique sur les Outre-Mer menées au S2 2026 </a:t>
            </a:r>
            <a:r>
              <a:rPr lang="fr-FR" sz="1100" dirty="0">
                <a:latin typeface="Marianne" panose="02000000000000000000" pitchFamily="2" charset="0"/>
              </a:rPr>
              <a:t>pour aboutir à un décret dérogatoire</a:t>
            </a:r>
          </a:p>
          <a:p>
            <a:pPr algn="just"/>
            <a:endParaRPr lang="fr-FR" sz="1100" b="1" dirty="0">
              <a:latin typeface="Marianne" panose="02000000000000000000" pitchFamily="2" charset="0"/>
            </a:endParaRPr>
          </a:p>
          <a:p>
            <a:pPr algn="just"/>
            <a:r>
              <a:rPr lang="fr-FR" sz="1100" b="1" dirty="0">
                <a:latin typeface="Marianne" panose="02000000000000000000" pitchFamily="2" charset="0"/>
              </a:rPr>
              <a:t>Publication de l’analyse de risque : fin 2026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Adoption du décret dérogatoire pour les Outre-Mer : fin 2026</a:t>
            </a:r>
          </a:p>
          <a:p>
            <a:pPr algn="just"/>
            <a:r>
              <a:rPr lang="fr-FR" sz="1100" b="1" dirty="0">
                <a:latin typeface="Marianne" panose="02000000000000000000" pitchFamily="2" charset="0"/>
              </a:rPr>
              <a:t>Application des critères de la RED III et de la cascade au 1</a:t>
            </a:r>
            <a:r>
              <a:rPr lang="fr-FR" sz="1100" b="1" baseline="30000" dirty="0">
                <a:latin typeface="Marianne" panose="02000000000000000000" pitchFamily="2" charset="0"/>
              </a:rPr>
              <a:t>er</a:t>
            </a:r>
            <a:r>
              <a:rPr lang="fr-FR" sz="1100" b="1" dirty="0">
                <a:latin typeface="Marianne" panose="02000000000000000000" pitchFamily="2" charset="0"/>
              </a:rPr>
              <a:t> janvier 2027</a:t>
            </a:r>
          </a:p>
          <a:p>
            <a:pPr algn="just"/>
            <a:endParaRPr lang="fr-FR" sz="1400" dirty="0"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400" dirty="0">
              <a:latin typeface="Marianne" panose="02000000000000000000" pitchFamily="2" charset="0"/>
            </a:endParaRPr>
          </a:p>
          <a:p>
            <a:pPr algn="just"/>
            <a:endParaRPr lang="fr-FR" sz="1400" b="1" dirty="0"/>
          </a:p>
        </p:txBody>
      </p:sp>
      <p:pic>
        <p:nvPicPr>
          <p:cNvPr id="6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12D5160-4A43-4F34-833B-B566A69E7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713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160993" y="4797005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1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DA6D79-C63C-4AD9-9A14-2E49DAFE9DC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9552" y="987574"/>
            <a:ext cx="7848872" cy="3240360"/>
          </a:xfrm>
        </p:spPr>
        <p:txBody>
          <a:bodyPr/>
          <a:lstStyle/>
          <a:p>
            <a:pPr algn="just"/>
            <a:r>
              <a:rPr lang="fr-FR" sz="1600" b="1" dirty="0"/>
              <a:t>La directive RED fixe des critères de durabilité que doivent respecter les installations produisant de l’énergie à partir de biomasse</a:t>
            </a:r>
          </a:p>
          <a:p>
            <a:pPr algn="just"/>
            <a:endParaRPr lang="fr-FR" sz="1400" b="1" dirty="0"/>
          </a:p>
          <a:p>
            <a:pPr algn="just"/>
            <a:r>
              <a:rPr lang="fr-FR" sz="1400" b="1" dirty="0"/>
              <a:t>Le respect des critères de durabilité est obligatoire pour toutes les installations de production d’énergie au-dessus d’un seuil en France, et essentiel pour : </a:t>
            </a:r>
          </a:p>
          <a:p>
            <a:pPr marL="423450" lvl="1" indent="-171450" algn="just"/>
            <a:r>
              <a:rPr lang="fr-FR" sz="1400" b="1" dirty="0"/>
              <a:t>L’attribution d’aides publiques </a:t>
            </a:r>
            <a:r>
              <a:rPr lang="fr-FR" sz="1400" dirty="0"/>
              <a:t>: la RED interdit leur attribution à des installations utilisant de la biomasse « non-durable »</a:t>
            </a:r>
          </a:p>
          <a:p>
            <a:pPr marL="423450" lvl="1" indent="-171450" algn="just"/>
            <a:r>
              <a:rPr lang="fr-FR" sz="1400" b="1" dirty="0"/>
              <a:t>La comptabilisation de la biomasse dans les statistiques ENR </a:t>
            </a:r>
            <a:r>
              <a:rPr lang="fr-FR" sz="1400" dirty="0"/>
              <a:t>de la France (la RED fixe un objectif général de 42,5 % de part d’ENR à l’échelle de l’UE, auquel les Etats participent via leurs contributions nationales)</a:t>
            </a:r>
          </a:p>
          <a:p>
            <a:pPr marL="423450" lvl="1" indent="-171450" algn="just"/>
            <a:r>
              <a:rPr lang="fr-FR" sz="1400" b="1" dirty="0"/>
              <a:t>La comptabilisation à zéro des émissions de combustion de biomasse </a:t>
            </a:r>
            <a:r>
              <a:rPr lang="fr-FR" sz="1400" dirty="0"/>
              <a:t>pour les installations soumises au système européen de quotas d’émissions (</a:t>
            </a:r>
            <a:r>
              <a:rPr lang="fr-FR" sz="1400" b="1" dirty="0"/>
              <a:t>SEQE ou </a:t>
            </a:r>
            <a:r>
              <a:rPr lang="fr-FR" sz="1400" b="1" i="1" dirty="0"/>
              <a:t>ETS</a:t>
            </a:r>
            <a:r>
              <a:rPr lang="fr-FR" sz="1400" dirty="0"/>
              <a:t>)</a:t>
            </a:r>
          </a:p>
          <a:p>
            <a:pPr marL="603450" lvl="2" indent="-171450"/>
            <a:endParaRPr lang="fr-FR" sz="1300" dirty="0"/>
          </a:p>
          <a:p>
            <a:pPr lvl="2" indent="0">
              <a:buNone/>
            </a:pPr>
            <a:endParaRPr lang="fr-FR" sz="1000" b="1" dirty="0"/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Durabilité des bioénergies : principaux enjeux généraux</a:t>
            </a:r>
          </a:p>
        </p:txBody>
      </p:sp>
      <p:pic>
        <p:nvPicPr>
          <p:cNvPr id="7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41FCD2BF-040B-44E6-8FA1-A14014E0F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25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160993" y="4797005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1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DA6D79-C63C-4AD9-9A14-2E49DAFE9DC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79512" y="627534"/>
            <a:ext cx="8712968" cy="3888432"/>
          </a:xfrm>
        </p:spPr>
        <p:txBody>
          <a:bodyPr/>
          <a:lstStyle/>
          <a:p>
            <a:pPr lvl="2" indent="0">
              <a:buNone/>
            </a:pPr>
            <a:endParaRPr lang="fr-FR" sz="1400" b="1" dirty="0"/>
          </a:p>
          <a:p>
            <a:pPr lvl="2" indent="0">
              <a:buNone/>
            </a:pPr>
            <a:endParaRPr lang="fr-FR" sz="1400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400" b="1" dirty="0"/>
              <a:t>La durabilité des bioénergies est basée sur </a:t>
            </a:r>
            <a:r>
              <a:rPr lang="fr-FR" sz="1400" b="1" u="sng" dirty="0"/>
              <a:t>trois critères </a:t>
            </a:r>
            <a:r>
              <a:rPr lang="fr-FR" sz="1400" b="1" dirty="0"/>
              <a:t>que doivent respecter les installations utilisant de la biomasse dont la puissance dépasse des seuils fixés par le texte </a:t>
            </a:r>
            <a:r>
              <a:rPr lang="fr-FR" sz="1400" b="1" dirty="0">
                <a:solidFill>
                  <a:schemeClr val="accent4"/>
                </a:solidFill>
              </a:rPr>
              <a:t>(20 MW pour les installations utilisant de la biomasse solide*)</a:t>
            </a:r>
            <a:endParaRPr lang="fr-FR" sz="1400" dirty="0">
              <a:solidFill>
                <a:schemeClr val="accent4"/>
              </a:solidFill>
            </a:endParaRPr>
          </a:p>
          <a:p>
            <a:pPr lvl="1" indent="0" algn="just">
              <a:buNone/>
            </a:pPr>
            <a:endParaRPr lang="fr-FR" sz="1400" dirty="0"/>
          </a:p>
          <a:p>
            <a:pPr lvl="1" indent="0" algn="just">
              <a:buNone/>
            </a:pPr>
            <a:endParaRPr lang="fr-FR" sz="1400" dirty="0"/>
          </a:p>
          <a:p>
            <a:pPr lvl="1" indent="0" algn="just">
              <a:buNone/>
            </a:pPr>
            <a:endParaRPr lang="fr-FR" sz="1400" dirty="0"/>
          </a:p>
          <a:p>
            <a:pPr lvl="1" indent="0" algn="just">
              <a:buNone/>
            </a:pPr>
            <a:endParaRPr lang="fr-FR" sz="1400" dirty="0"/>
          </a:p>
          <a:p>
            <a:pPr lvl="1" indent="0" algn="just">
              <a:buNone/>
            </a:pPr>
            <a:br>
              <a:rPr lang="fr-FR" sz="1400" dirty="0"/>
            </a:br>
            <a:endParaRPr lang="fr-FR" sz="1400" dirty="0"/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Durabilité : grands principes de RED II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EBD5CC8D-BCD3-4593-9AF9-A1D5D3617E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4260165"/>
              </p:ext>
            </p:extLst>
          </p:nvPr>
        </p:nvGraphicFramePr>
        <p:xfrm>
          <a:off x="360000" y="2139702"/>
          <a:ext cx="8532480" cy="1568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4BA89703-7284-4D0D-80C1-547ED3884016}"/>
              </a:ext>
            </a:extLst>
          </p:cNvPr>
          <p:cNvSpPr txBox="1"/>
          <p:nvPr/>
        </p:nvSpPr>
        <p:spPr>
          <a:xfrm>
            <a:off x="6372200" y="3844672"/>
            <a:ext cx="2592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i="1" dirty="0">
                <a:solidFill>
                  <a:schemeClr val="accent4"/>
                </a:solidFill>
              </a:rPr>
              <a:t>*En orange : modifié par la RED3</a:t>
            </a:r>
          </a:p>
        </p:txBody>
      </p:sp>
      <p:pic>
        <p:nvPicPr>
          <p:cNvPr id="9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0721790D-7A66-47B2-9E79-657A884FF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8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160993" y="4797005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1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Analyse de risque pour les critères de durabilité de la directive RED III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70D76A93-A30E-44C1-AB44-ACE2030F1854}"/>
              </a:ext>
            </a:extLst>
          </p:cNvPr>
          <p:cNvSpPr txBox="1">
            <a:spLocks/>
          </p:cNvSpPr>
          <p:nvPr/>
        </p:nvSpPr>
        <p:spPr bwMode="gray">
          <a:xfrm>
            <a:off x="395536" y="987574"/>
            <a:ext cx="8208912" cy="360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300" dirty="0">
                <a:latin typeface="Marianne" panose="02000000000000000000" pitchFamily="2" charset="0"/>
              </a:rPr>
              <a:t>Encadré par le </a:t>
            </a:r>
            <a:r>
              <a:rPr lang="fr-FR" sz="1300" b="1" dirty="0">
                <a:latin typeface="Marianne" panose="02000000000000000000" pitchFamily="2" charset="0"/>
              </a:rPr>
              <a:t>règlement d’exécution 2022/2448 (qui sera </a:t>
            </a:r>
            <a:r>
              <a:rPr lang="fr-FR" sz="1300" b="1" dirty="0" err="1">
                <a:latin typeface="Marianne" panose="02000000000000000000" pitchFamily="2" charset="0"/>
              </a:rPr>
              <a:t>MàJ</a:t>
            </a:r>
            <a:r>
              <a:rPr lang="fr-FR" sz="1300" b="1" dirty="0">
                <a:latin typeface="Marianne" panose="02000000000000000000" pitchFamily="2" charset="0"/>
              </a:rPr>
              <a:t> pour RED III) </a:t>
            </a:r>
            <a:r>
              <a:rPr lang="fr-FR" sz="1300" dirty="0">
                <a:latin typeface="Marianne" panose="02000000000000000000" pitchFamily="2" charset="0"/>
              </a:rPr>
              <a:t>: </a:t>
            </a:r>
            <a:r>
              <a:rPr lang="fr-FR" sz="1300" dirty="0">
                <a:latin typeface="Marianne" panose="02000000000000000000" pitchFamily="2" charset="0"/>
                <a:hlinkClick r:id="rId2"/>
              </a:rPr>
              <a:t>https://eur-lex.europa.eu/legal-content/FR/TXT/?uri=CELEX:32022R2448</a:t>
            </a:r>
            <a:r>
              <a:rPr lang="fr-FR" sz="1300" dirty="0">
                <a:latin typeface="Marianne" panose="02000000000000000000" pitchFamily="2" charset="0"/>
              </a:rPr>
              <a:t> </a:t>
            </a:r>
          </a:p>
          <a:p>
            <a:pPr algn="just"/>
            <a:endParaRPr lang="fr-FR" sz="1300" dirty="0">
              <a:latin typeface="Marianne" panose="02000000000000000000" pitchFamily="2" charset="0"/>
            </a:endParaRPr>
          </a:p>
          <a:p>
            <a:pPr algn="just"/>
            <a:r>
              <a:rPr lang="fr-FR" sz="1300" dirty="0">
                <a:latin typeface="Marianne" panose="02000000000000000000" pitchFamily="2" charset="0"/>
              </a:rPr>
              <a:t>Deux possibilités pour le pays de provenance de la biomasse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Soit il dispose d’une « </a:t>
            </a:r>
            <a:r>
              <a:rPr lang="fr-FR" sz="1300" b="1" dirty="0">
                <a:latin typeface="Marianne" panose="02000000000000000000" pitchFamily="2" charset="0"/>
              </a:rPr>
              <a:t>législation</a:t>
            </a:r>
            <a:r>
              <a:rPr lang="fr-FR" sz="1300" dirty="0">
                <a:latin typeface="Marianne" panose="02000000000000000000" pitchFamily="2" charset="0"/>
              </a:rPr>
              <a:t> au niveau national ou infranational applicable dans la zone d'exploitation ainsi que de </a:t>
            </a:r>
            <a:r>
              <a:rPr lang="fr-FR" sz="1300" b="1" dirty="0">
                <a:latin typeface="Marianne" panose="02000000000000000000" pitchFamily="2" charset="0"/>
              </a:rPr>
              <a:t>systèmes de suivi et d'application de ces règles</a:t>
            </a:r>
            <a:r>
              <a:rPr lang="fr-FR" sz="1300" dirty="0">
                <a:latin typeface="Marianne" panose="02000000000000000000" pitchFamily="2" charset="0"/>
              </a:rPr>
              <a:t> en vue de garantir » les différents critères de durabilité de l’article 29.6 de la RED III</a:t>
            </a:r>
          </a:p>
          <a:p>
            <a:pPr marL="537750" lvl="1" indent="-285750" algn="just"/>
            <a:r>
              <a:rPr lang="fr-FR" sz="1300" dirty="0">
                <a:latin typeface="Marianne" panose="02000000000000000000" pitchFamily="2" charset="0"/>
              </a:rPr>
              <a:t>Les audits sont alors simplifiés pour tous les opérateurs de la chaîne de traçabilité et ne remontent pas jusqu’à la zone d’approvisionnement </a:t>
            </a:r>
            <a:r>
              <a:rPr lang="fr-FR" sz="1300" b="1" dirty="0">
                <a:latin typeface="Marianne" panose="02000000000000000000" pitchFamily="2" charset="0"/>
              </a:rPr>
              <a:t>(pas d’audit de terrain chez les propriétaires forestiers)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Soit il n’en dispose pas, et les systèmes volontaires et auditeurs peuvent considérer que le risque d’avoir de la biomasse non-durable impose un audit sur le terrain</a:t>
            </a:r>
          </a:p>
          <a:p>
            <a:pPr marL="537750" lvl="1" indent="-285750" algn="just"/>
            <a:r>
              <a:rPr lang="fr-FR" sz="1300" dirty="0">
                <a:latin typeface="Marianne" panose="02000000000000000000" pitchFamily="2" charset="0"/>
              </a:rPr>
              <a:t>Ceci peut s’apprécier pour chacun des critères de la RED III</a:t>
            </a:r>
          </a:p>
          <a:p>
            <a:pPr algn="just"/>
            <a:endParaRPr lang="fr-FR" sz="1300" dirty="0">
              <a:latin typeface="Marianne" panose="02000000000000000000" pitchFamily="2" charset="0"/>
            </a:endParaRPr>
          </a:p>
          <a:p>
            <a:pPr algn="just"/>
            <a:r>
              <a:rPr lang="fr-FR" sz="1300" b="1" dirty="0">
                <a:latin typeface="Marianne" panose="02000000000000000000" pitchFamily="2" charset="0"/>
              </a:rPr>
              <a:t>Travaux sur l’analyse de risque RED III lancés, coordination CIBE : voir partie suivante</a:t>
            </a:r>
          </a:p>
          <a:p>
            <a:pPr algn="just"/>
            <a:endParaRPr lang="fr-FR" sz="1200" dirty="0">
              <a:latin typeface="Marianne" panose="02000000000000000000" pitchFamily="2" charset="0"/>
            </a:endParaRPr>
          </a:p>
          <a:p>
            <a:pPr algn="just"/>
            <a:endParaRPr lang="fr-FR" sz="1400" b="1" dirty="0"/>
          </a:p>
        </p:txBody>
      </p:sp>
      <p:pic>
        <p:nvPicPr>
          <p:cNvPr id="6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12D5160-4A43-4F34-833B-B566A69E7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667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607BA43-8852-48C8-8327-76109C12472F}"/>
              </a:ext>
            </a:extLst>
          </p:cNvPr>
          <p:cNvSpPr/>
          <p:nvPr/>
        </p:nvSpPr>
        <p:spPr>
          <a:xfrm>
            <a:off x="190820" y="3780520"/>
            <a:ext cx="8568952" cy="7442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dirty="0">
                <a:solidFill>
                  <a:schemeClr val="tx1"/>
                </a:solidFill>
                <a:latin typeface="Marianne (corps)"/>
                <a:sym typeface="Wingdings" panose="05000000000000000000" pitchFamily="2" charset="2"/>
              </a:rPr>
              <a:t> Nouveauté dans RED 3, le principe d’utilisation cible</a:t>
            </a:r>
            <a:r>
              <a:rPr lang="fr-FR" sz="1400" b="1" dirty="0">
                <a:solidFill>
                  <a:schemeClr val="tx1"/>
                </a:solidFill>
                <a:latin typeface="Marianne (corps)"/>
                <a:sym typeface="Wingdings" panose="05000000000000000000" pitchFamily="2" charset="2"/>
              </a:rPr>
              <a:t> particulièrement les installations aidées et la biomasse ligneuse, </a:t>
            </a:r>
            <a:r>
              <a:rPr lang="fr-FR" sz="1400" dirty="0">
                <a:solidFill>
                  <a:schemeClr val="tx1"/>
                </a:solidFill>
                <a:latin typeface="Marianne (corps)"/>
                <a:sym typeface="Wingdings" panose="05000000000000000000" pitchFamily="2" charset="2"/>
              </a:rPr>
              <a:t>mais il a une portée générale dans le texte : </a:t>
            </a:r>
            <a:r>
              <a:rPr lang="fr-FR" sz="1400" b="1" dirty="0">
                <a:solidFill>
                  <a:schemeClr val="tx1"/>
                </a:solidFill>
                <a:latin typeface="Marianne (corps)"/>
                <a:sym typeface="Wingdings" panose="05000000000000000000" pitchFamily="2" charset="2"/>
              </a:rPr>
              <a:t>marge d’interprétation laissée aux EM pour mettre en place le principe.</a:t>
            </a:r>
            <a:endParaRPr lang="fr-FR" sz="1400" dirty="0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1475656" y="295254"/>
            <a:ext cx="6768752" cy="360040"/>
          </a:xfrm>
        </p:spPr>
        <p:txBody>
          <a:bodyPr/>
          <a:lstStyle/>
          <a:p>
            <a:r>
              <a:rPr lang="fr-FR" sz="2000" dirty="0"/>
              <a:t>Nouveauté : Utilisation en cascade de la biomasse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64617022-B9BC-49B9-B25C-5FC47C0AA9ED}"/>
              </a:ext>
            </a:extLst>
          </p:cNvPr>
          <p:cNvSpPr txBox="1">
            <a:spLocks/>
          </p:cNvSpPr>
          <p:nvPr/>
        </p:nvSpPr>
        <p:spPr bwMode="gray">
          <a:xfrm>
            <a:off x="337169" y="817803"/>
            <a:ext cx="4882903" cy="26900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Obligation générale des Etats-Membres que </a:t>
            </a:r>
            <a:r>
              <a:rPr lang="fr-FR" sz="13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Marianne" panose="02000000000000000000" pitchFamily="2" charset="0"/>
              </a:rPr>
              <a:t>« l’énergie issue de la biomasse soit produite de manière à réduire au minimum les effets de distorsion indus sur le marché des matières premières issues de la biomasse », </a:t>
            </a:r>
            <a:r>
              <a:rPr lang="fr-FR" sz="1300" dirty="0">
                <a:latin typeface="Marianne" panose="02000000000000000000" pitchFamily="2" charset="0"/>
              </a:rPr>
              <a:t>en veillant à l’application du principe d’utilisation en cascade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Plus spécifiquement, </a:t>
            </a:r>
            <a:r>
              <a:rPr lang="fr-FR" sz="13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Marianne" panose="02000000000000000000" pitchFamily="2" charset="0"/>
              </a:rPr>
              <a:t>« Les États membres élaborent des régimes d’aide en faveur de l’énergie produite à partir […] de la biomasse de manière à éviter d’encourager des filières non durables et de fausser la concurrence avec les secteurs des matériaux, afin de veiller à ce que la biomasse ligneuse soit utilisée en fonction de sa valeur ajoutée économique et environnementale la plus élevée, selon l’ordre de priorité suivant » (voir ci contre)</a:t>
            </a:r>
            <a:endParaRPr lang="fr-FR" sz="1300" i="1" dirty="0">
              <a:latin typeface="Marianne" panose="02000000000000000000" pitchFamily="2" charset="0"/>
            </a:endParaRP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714F9CF9-A25C-47BA-AC5C-5A72B4073213}"/>
              </a:ext>
            </a:extLst>
          </p:cNvPr>
          <p:cNvGraphicFramePr/>
          <p:nvPr/>
        </p:nvGraphicFramePr>
        <p:xfrm>
          <a:off x="5076056" y="838665"/>
          <a:ext cx="2448272" cy="267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F91789BD-BCFC-4052-B264-239FFF7C8021}"/>
              </a:ext>
            </a:extLst>
          </p:cNvPr>
          <p:cNvSpPr/>
          <p:nvPr/>
        </p:nvSpPr>
        <p:spPr>
          <a:xfrm rot="10800000">
            <a:off x="6876256" y="2732997"/>
            <a:ext cx="5760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707D8D-128E-48BF-A635-33718161F957}"/>
              </a:ext>
            </a:extLst>
          </p:cNvPr>
          <p:cNvSpPr/>
          <p:nvPr/>
        </p:nvSpPr>
        <p:spPr>
          <a:xfrm>
            <a:off x="7524328" y="2355726"/>
            <a:ext cx="1224136" cy="970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Contrôle du respect de l’utilisation en cascade au niveau de l’usage bioénergie</a:t>
            </a:r>
          </a:p>
        </p:txBody>
      </p:sp>
      <p:pic>
        <p:nvPicPr>
          <p:cNvPr id="11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418646C-A7AE-42C8-A270-9922239A9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87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192A3C-06A9-41C8-8A4B-37988CC2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160993" y="4797005"/>
            <a:ext cx="1350000" cy="34486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latinLnBrk="0" hangingPunct="1">
              <a:defRPr sz="751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Titre 9">
            <a:extLst>
              <a:ext uri="{FF2B5EF4-FFF2-40B4-BE49-F238E27FC236}">
                <a16:creationId xmlns:a16="http://schemas.microsoft.com/office/drawing/2014/main" id="{F856E77A-2CEA-477C-A9A7-49A2A60F1F19}"/>
              </a:ext>
            </a:extLst>
          </p:cNvPr>
          <p:cNvSpPr txBox="1">
            <a:spLocks/>
          </p:cNvSpPr>
          <p:nvPr/>
        </p:nvSpPr>
        <p:spPr bwMode="gray">
          <a:xfrm>
            <a:off x="1475656" y="295254"/>
            <a:ext cx="7416824" cy="360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Calendrier de transposition de la directive RED III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70D76A93-A30E-44C1-AB44-ACE2030F1854}"/>
              </a:ext>
            </a:extLst>
          </p:cNvPr>
          <p:cNvSpPr txBox="1">
            <a:spLocks/>
          </p:cNvSpPr>
          <p:nvPr/>
        </p:nvSpPr>
        <p:spPr bwMode="gray">
          <a:xfrm>
            <a:off x="395536" y="771550"/>
            <a:ext cx="8208912" cy="360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400" dirty="0">
                <a:latin typeface="Marianne" panose="02000000000000000000" pitchFamily="2" charset="0"/>
              </a:rPr>
              <a:t>Délai de transposition fixé au 21 mai 2025 : non tenu</a:t>
            </a:r>
          </a:p>
          <a:p>
            <a:pPr algn="just"/>
            <a:endParaRPr lang="fr-FR" sz="1400" dirty="0">
              <a:latin typeface="Marianne" panose="02000000000000000000" pitchFamily="2" charset="0"/>
            </a:endParaRPr>
          </a:p>
          <a:p>
            <a:pPr algn="just"/>
            <a:r>
              <a:rPr lang="fr-FR" sz="1400" b="1" dirty="0">
                <a:latin typeface="Marianne" panose="02000000000000000000" pitchFamily="2" charset="0"/>
              </a:rPr>
              <a:t>PJL DDADUE déposé au Sénat mi-novembre</a:t>
            </a:r>
            <a:r>
              <a:rPr lang="fr-FR" sz="1400" dirty="0">
                <a:latin typeface="Marianne" panose="02000000000000000000" pitchFamily="2" charset="0"/>
              </a:rPr>
              <a:t> : </a:t>
            </a:r>
            <a:r>
              <a:rPr lang="fr-FR" sz="1400" dirty="0">
                <a:latin typeface="Marianne" panose="02000000000000000000" pitchFamily="2" charset="0"/>
                <a:hlinkClick r:id="rId2"/>
              </a:rPr>
              <a:t>https://www.senat.fr/dossier-legislatif/pjl25-118.html</a:t>
            </a:r>
            <a:r>
              <a:rPr lang="fr-FR" sz="1400" dirty="0">
                <a:latin typeface="Marianne" panose="02000000000000000000" pitchFamily="2" charset="0"/>
              </a:rPr>
              <a:t> ; Adoption possible pour mai 2026</a:t>
            </a:r>
          </a:p>
          <a:p>
            <a:pPr algn="just"/>
            <a:endParaRPr lang="fr-FR" sz="1300" dirty="0">
              <a:latin typeface="Marianne" panose="02000000000000000000" pitchFamily="2" charset="0"/>
            </a:endParaRPr>
          </a:p>
          <a:p>
            <a:pPr algn="just"/>
            <a:r>
              <a:rPr lang="fr-FR" sz="1400" dirty="0">
                <a:latin typeface="Marianne" panose="02000000000000000000" pitchFamily="2" charset="0"/>
              </a:rPr>
              <a:t>Textes réglementaires par la suite : décret « général » et arrêté(s), idéalement en un seul paquet, et décret spécifique Outre-Mer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200" b="1" dirty="0">
                <a:latin typeface="Marianne" panose="02000000000000000000" pitchFamily="2" charset="0"/>
              </a:rPr>
              <a:t>Objectif de transposition totale : fin 2026 </a:t>
            </a:r>
            <a:r>
              <a:rPr lang="fr-FR" sz="1200" dirty="0">
                <a:latin typeface="Marianne" panose="02000000000000000000" pitchFamily="2" charset="0"/>
              </a:rPr>
              <a:t>pour tous les textes</a:t>
            </a:r>
          </a:p>
          <a:p>
            <a:pPr algn="just"/>
            <a:endParaRPr lang="fr-FR" sz="1400" dirty="0">
              <a:latin typeface="Marianne" panose="02000000000000000000" pitchFamily="2" charset="0"/>
            </a:endParaRPr>
          </a:p>
          <a:p>
            <a:pPr algn="just"/>
            <a:r>
              <a:rPr lang="fr-FR" sz="1400" b="1" dirty="0">
                <a:latin typeface="Marianne" panose="02000000000000000000" pitchFamily="2" charset="0"/>
              </a:rPr>
              <a:t>Première application de la RED III pour la biomasse consommée en 2027 en France</a:t>
            </a:r>
            <a:r>
              <a:rPr lang="fr-FR" sz="1400" dirty="0">
                <a:latin typeface="Marianne" panose="02000000000000000000" pitchFamily="2" charset="0"/>
              </a:rPr>
              <a:t> (déclaration de durabilité rendue par les producteurs d’énergie début 2028)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300" dirty="0">
                <a:latin typeface="Marianne" panose="02000000000000000000" pitchFamily="2" charset="0"/>
              </a:rPr>
              <a:t>Idéalement avec basculement sur </a:t>
            </a:r>
            <a:r>
              <a:rPr lang="fr-FR" sz="1300" b="1" dirty="0">
                <a:latin typeface="Marianne" panose="02000000000000000000" pitchFamily="2" charset="0"/>
              </a:rPr>
              <a:t>l’outil </a:t>
            </a:r>
            <a:r>
              <a:rPr lang="fr-FR" sz="1300" b="1" dirty="0" err="1">
                <a:latin typeface="Marianne" panose="02000000000000000000" pitchFamily="2" charset="0"/>
              </a:rPr>
              <a:t>CarbuRe</a:t>
            </a:r>
            <a:r>
              <a:rPr lang="fr-FR" sz="1300" b="1" dirty="0">
                <a:latin typeface="Marianne" panose="02000000000000000000" pitchFamily="2" charset="0"/>
              </a:rPr>
              <a:t> </a:t>
            </a:r>
            <a:r>
              <a:rPr lang="fr-FR" sz="1300" dirty="0">
                <a:latin typeface="Marianne" panose="02000000000000000000" pitchFamily="2" charset="0"/>
              </a:rPr>
              <a:t>dès début 2027 (déclaration sur la biomasse consommée en 2026, RED II) en fonction des développements en cours</a:t>
            </a:r>
            <a:endParaRPr lang="fr-FR" sz="1400" dirty="0"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400" dirty="0">
              <a:latin typeface="Marianne" panose="02000000000000000000" pitchFamily="2" charset="0"/>
            </a:endParaRPr>
          </a:p>
          <a:p>
            <a:pPr algn="just"/>
            <a:endParaRPr lang="fr-FR" sz="1400" b="1" dirty="0"/>
          </a:p>
        </p:txBody>
      </p:sp>
      <p:pic>
        <p:nvPicPr>
          <p:cNvPr id="6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A12D5160-4A43-4F34-833B-B566A69E7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66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20707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8F7F6BB-5D9D-9B05-414F-4D37D302B2F5}" type="slidenum">
              <a:rPr lang="fr-FR"/>
              <a:t>9</a:t>
            </a:fld>
            <a:endParaRPr lang="fr-FR"/>
          </a:p>
        </p:txBody>
      </p:sp>
      <p:sp>
        <p:nvSpPr>
          <p:cNvPr id="1475337703" name="Titre 9"/>
          <p:cNvSpPr txBox="1"/>
          <p:nvPr/>
        </p:nvSpPr>
        <p:spPr bwMode="gray">
          <a:xfrm>
            <a:off x="1835696" y="233051"/>
            <a:ext cx="7920879" cy="3600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1988" dirty="0"/>
              <a:t>Structure du PJL DDADUE</a:t>
            </a:r>
            <a:endParaRPr sz="1913" dirty="0"/>
          </a:p>
        </p:txBody>
      </p:sp>
      <p:sp>
        <p:nvSpPr>
          <p:cNvPr id="1722238817" name="Espace réservé du contenu 5"/>
          <p:cNvSpPr txBox="1"/>
          <p:nvPr/>
        </p:nvSpPr>
        <p:spPr bwMode="gray">
          <a:xfrm>
            <a:off x="628649" y="869362"/>
            <a:ext cx="8028423" cy="36513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2" indent="-285742" algn="just">
              <a:buFont typeface="Arial"/>
              <a:buChar char="•"/>
              <a:defRPr/>
            </a:pPr>
            <a:endParaRPr lang="fr-FR" sz="1313"/>
          </a:p>
          <a:p>
            <a:pPr marL="285742" indent="-285742" algn="just">
              <a:buFont typeface="Arial"/>
              <a:buChar char="•"/>
              <a:defRPr/>
            </a:pPr>
            <a:endParaRPr lang="fr-FR" sz="1313" b="1"/>
          </a:p>
        </p:txBody>
      </p:sp>
      <p:sp>
        <p:nvSpPr>
          <p:cNvPr id="2035121250" name="Espace réservé du contenu 5"/>
          <p:cNvSpPr txBox="1"/>
          <p:nvPr/>
        </p:nvSpPr>
        <p:spPr bwMode="gray">
          <a:xfrm>
            <a:off x="326246" y="767613"/>
            <a:ext cx="8028423" cy="38548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499"/>
              </a:spcAft>
              <a:buFont typeface="Arial"/>
              <a:buNone/>
              <a:defRPr sz="105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>
              <a:lnSpc>
                <a:spcPct val="100000"/>
              </a:lnSpc>
              <a:spcBef>
                <a:spcPts val="599"/>
              </a:spcBef>
              <a:spcAft>
                <a:spcPts val="599"/>
              </a:spcAft>
              <a:buFont typeface="Arial"/>
              <a:buChar char="•"/>
              <a:defRPr sz="9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SzPct val="100000"/>
              <a:buFont typeface="Arial"/>
              <a:buChar char="•"/>
              <a:defRPr sz="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fr-FR" sz="1313" b="1"/>
          </a:p>
          <a:p>
            <a:pPr algn="just">
              <a:defRPr/>
            </a:pPr>
            <a:endParaRPr lang="fr-FR" sz="1313"/>
          </a:p>
        </p:txBody>
      </p:sp>
      <p:sp>
        <p:nvSpPr>
          <p:cNvPr id="1296405328" name="ZoneTexte 9"/>
          <p:cNvSpPr txBox="1"/>
          <p:nvPr/>
        </p:nvSpPr>
        <p:spPr bwMode="auto">
          <a:xfrm>
            <a:off x="425261" y="626512"/>
            <a:ext cx="7939124" cy="4178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fr-FR" sz="1400" b="1" dirty="0">
              <a:latin typeface="Marianne" panose="02000000000000000000" pitchFamily="2" charset="0"/>
            </a:endParaRPr>
          </a:p>
          <a:p>
            <a:pPr>
              <a:defRPr/>
            </a:pPr>
            <a:r>
              <a:rPr lang="fr-FR" sz="1400" b="1" dirty="0">
                <a:latin typeface="Marianne" panose="02000000000000000000" pitchFamily="2" charset="0"/>
              </a:rPr>
              <a:t>Article 41 du PJL DDADUE transpose les articles 3(3), 29 et 30 de la directive </a:t>
            </a:r>
            <a:r>
              <a:rPr lang="fr-FR" sz="1400" i="1" dirty="0">
                <a:latin typeface="Marianne" panose="02000000000000000000" pitchFamily="2" charset="0"/>
              </a:rPr>
              <a:t>(pages 213-225 du PDF, étude d’impact pages 767-806) </a:t>
            </a:r>
            <a:endParaRPr lang="fr-FR" sz="1400" dirty="0">
              <a:latin typeface="Marianne" panose="02000000000000000000" pitchFamily="2" charset="0"/>
            </a:endParaRPr>
          </a:p>
          <a:p>
            <a:pPr>
              <a:defRPr/>
            </a:pPr>
            <a:endParaRPr lang="fr-FR" sz="1400" dirty="0">
              <a:latin typeface="Marianne" panose="02000000000000000000" pitchFamily="2" charset="0"/>
            </a:endParaRPr>
          </a:p>
          <a:p>
            <a:pPr marL="671513" lvl="1" indent="-214313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Modification au</a:t>
            </a:r>
            <a:r>
              <a:rPr lang="fr-FR" sz="1400" b="1" dirty="0">
                <a:latin typeface="Marianne" panose="02000000000000000000" pitchFamily="2" charset="0"/>
                <a:sym typeface="Wingdings" panose="05000000000000000000" pitchFamily="2" charset="2"/>
              </a:rPr>
              <a:t> L. 100-2 du code de l’énergie (p.213) </a:t>
            </a: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: compatibilité de la production de biomasse forestière avec les objectifs LULUCF dans les objectifs de la politique énergétique (article 29.7bis RED III)</a:t>
            </a: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671513" lvl="1" indent="-214313">
              <a:buFont typeface="Arial"/>
              <a:buChar char="•"/>
              <a:defRPr/>
            </a:pP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Modifications au </a:t>
            </a:r>
            <a:r>
              <a:rPr lang="fr-FR" sz="1400" b="1" dirty="0">
                <a:latin typeface="Marianne" panose="02000000000000000000" pitchFamily="2" charset="0"/>
                <a:sym typeface="Wingdings" panose="05000000000000000000" pitchFamily="2" charset="2"/>
              </a:rPr>
              <a:t>titre VIII du livre II du code de l’énergie (p.214-221) </a:t>
            </a: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: critères de durabilité de la biomasse forestière</a:t>
            </a: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671513" lvl="1" indent="-214313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  <a:sym typeface="Wingdings" panose="05000000000000000000" pitchFamily="2" charset="2"/>
              </a:rPr>
              <a:t>Nouveau chapitre VI (p.221-225) </a:t>
            </a: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: principe d’utilisation en cascade de la biomasse et dispositions relatives aux aides publiques</a:t>
            </a: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671513" lvl="1" indent="-214313">
              <a:buFont typeface="Arial"/>
              <a:buChar char="•"/>
              <a:defRPr/>
            </a:pPr>
            <a:r>
              <a:rPr lang="fr-FR" sz="1400" b="1" dirty="0">
                <a:latin typeface="Marianne" panose="02000000000000000000" pitchFamily="2" charset="0"/>
                <a:sym typeface="Wingdings" panose="05000000000000000000" pitchFamily="2" charset="2"/>
              </a:rPr>
              <a:t>Modification au L. 122-3 du code de l’environnement (p.225)</a:t>
            </a:r>
            <a:r>
              <a:rPr lang="fr-FR" sz="1400" dirty="0">
                <a:latin typeface="Marianne" panose="02000000000000000000" pitchFamily="2" charset="0"/>
                <a:sym typeface="Wingdings" panose="05000000000000000000" pitchFamily="2" charset="2"/>
              </a:rPr>
              <a:t> : prise en compte de la cascade dans l’étude d’impact dans la procédure d’évaluation environnementale des projets, aidés et non-aidés</a:t>
            </a:r>
          </a:p>
          <a:p>
            <a:pPr lvl="1">
              <a:defRPr/>
            </a:pPr>
            <a:endParaRPr lang="fr-FR" sz="1400" dirty="0"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pPr marL="214313" indent="-214313">
              <a:buFont typeface="Arial"/>
              <a:buChar char="•"/>
              <a:defRPr/>
            </a:pPr>
            <a:endParaRPr lang="fr-FR" sz="1350" dirty="0"/>
          </a:p>
        </p:txBody>
      </p:sp>
      <p:pic>
        <p:nvPicPr>
          <p:cNvPr id="8" name="Picture 2" descr="Fichier:Logo du Gouvernement de la République française ...">
            <a:extLst>
              <a:ext uri="{FF2B5EF4-FFF2-40B4-BE49-F238E27FC236}">
                <a16:creationId xmlns:a16="http://schemas.microsoft.com/office/drawing/2014/main" id="{B484D8D2-369F-4158-8DF4-85BCD215E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70"/>
            <a:ext cx="1242305" cy="74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095619"/>
      </p:ext>
    </p:extLst>
  </p:cSld>
  <p:clrMapOvr>
    <a:masterClrMapping/>
  </p:clrMapOvr>
</p:sld>
</file>

<file path=ppt/theme/theme1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ef-4•3" id="{B741BF68-3E70-0B4B-BD8E-A4A8998F9B4B}" vid="{2349994C-D5B4-8444-80CC-8F820C4441C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GOUVERNEMENT</Template>
  <TotalTime>1564</TotalTime>
  <Words>4667</Words>
  <Application>Microsoft Office PowerPoint</Application>
  <PresentationFormat>Affichage à l'écran (16:9)</PresentationFormat>
  <Paragraphs>384</Paragraphs>
  <Slides>33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8" baseType="lpstr">
      <vt:lpstr>Arial</vt:lpstr>
      <vt:lpstr>Marianne</vt:lpstr>
      <vt:lpstr>Marianne (corps)</vt:lpstr>
      <vt:lpstr>Wingdings</vt:lpstr>
      <vt:lpstr>GOUVERNEMENT</vt:lpstr>
      <vt:lpstr>Présentation PowerPoint</vt:lpstr>
      <vt:lpstr>Sommaire</vt:lpstr>
      <vt:lpstr>Directive RED et biomasse-énergie : rappels des enjeux</vt:lpstr>
      <vt:lpstr>Présentation PowerPoint</vt:lpstr>
      <vt:lpstr>Présentation PowerPoint</vt:lpstr>
      <vt:lpstr>Présentation PowerPoint</vt:lpstr>
      <vt:lpstr>Nouveauté : Utilisation en cascade de la biomasse</vt:lpstr>
      <vt:lpstr>Présentation PowerPoint</vt:lpstr>
      <vt:lpstr>Présentation PowerPoint</vt:lpstr>
      <vt:lpstr>Présentation PowerPoint</vt:lpstr>
      <vt:lpstr>Critères de durabilité : présentation des orientations de la DDADUE et arbitrages à venir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Zones interdites pour la biomasse forestière – précisions par zones (niveau réglementaire)</vt:lpstr>
      <vt:lpstr>Présentation PowerPoint</vt:lpstr>
      <vt:lpstr>Présentation PowerPoint</vt:lpstr>
      <vt:lpstr>Présentation PowerPoint</vt:lpstr>
      <vt:lpstr>Présentation PowerPoint</vt:lpstr>
      <vt:lpstr>Principe d’utilisation en cascade de la biomasse : présentation des orientations de la DDADUE et arbitrages à venir</vt:lpstr>
      <vt:lpstr>Utilisation en cascade de la biomasse ligneuse (p.221-223)</vt:lpstr>
      <vt:lpstr>Cascade : contrôle a priori pour les installations aidées (L. 286-4, p.223)</vt:lpstr>
      <vt:lpstr>Cascade : contrôle a priori pour les installations aidées (L. 286-4, p.223)</vt:lpstr>
      <vt:lpstr>Cascade : contrôle a priori pour les installations non aidées (L. 122-3 du code de l’environnement, p.225)</vt:lpstr>
      <vt:lpstr>Dérogations à l’usage en cascade – sécurité énergétique (L. 286-3, p.222)</vt:lpstr>
      <vt:lpstr>Dérogations à l’usage en cascade – biomasse forestière (L. 286-3, p.222)</vt:lpstr>
      <vt:lpstr>Dérogations à l’usage en cascade – modalités de suivi</vt:lpstr>
      <vt:lpstr>Dérogations à l’usage en cascade – non prévues par la RED (L. 286-3, p.222)</vt:lpstr>
      <vt:lpstr>Restriction des aides publiques à la valorisation énergétique de la biomasse (section 2 p.224)</vt:lpstr>
      <vt:lpstr>Restriction des aides publiques à la valorisation énergétique de la biomasse (section 2 p.224)</vt:lpstr>
      <vt:lpstr>Présentation PowerPoint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Laura Garzaro</dc:creator>
  <cp:lastModifiedBy>IZZO Luca</cp:lastModifiedBy>
  <cp:revision>258</cp:revision>
  <dcterms:created xsi:type="dcterms:W3CDTF">2022-02-09T14:33:23Z</dcterms:created>
  <dcterms:modified xsi:type="dcterms:W3CDTF">2025-12-17T14:32:31Z</dcterms:modified>
</cp:coreProperties>
</file>